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web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8" r:id="rId1"/>
    <p:sldMasterId id="2147483657" r:id="rId2"/>
    <p:sldMasterId id="2147483654" r:id="rId3"/>
  </p:sldMasterIdLst>
  <p:notesMasterIdLst>
    <p:notesMasterId r:id="rId24"/>
  </p:notesMasterIdLst>
  <p:sldIdLst>
    <p:sldId id="266" r:id="rId4"/>
    <p:sldId id="532" r:id="rId5"/>
    <p:sldId id="447" r:id="rId6"/>
    <p:sldId id="534" r:id="rId7"/>
    <p:sldId id="545" r:id="rId8"/>
    <p:sldId id="531" r:id="rId9"/>
    <p:sldId id="527" r:id="rId10"/>
    <p:sldId id="522" r:id="rId11"/>
    <p:sldId id="521" r:id="rId12"/>
    <p:sldId id="535" r:id="rId13"/>
    <p:sldId id="540" r:id="rId14"/>
    <p:sldId id="539" r:id="rId15"/>
    <p:sldId id="541" r:id="rId16"/>
    <p:sldId id="538" r:id="rId17"/>
    <p:sldId id="542" r:id="rId18"/>
    <p:sldId id="543" r:id="rId19"/>
    <p:sldId id="544" r:id="rId20"/>
    <p:sldId id="536" r:id="rId21"/>
    <p:sldId id="537" r:id="rId22"/>
    <p:sldId id="546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BBC1D"/>
    <a:srgbClr val="854D42"/>
    <a:srgbClr val="C00000"/>
    <a:srgbClr val="F1F1F1"/>
    <a:srgbClr val="4EB04E"/>
    <a:srgbClr val="76C276"/>
    <a:srgbClr val="E2E39F"/>
    <a:srgbClr val="936156"/>
    <a:srgbClr val="76B900"/>
    <a:srgbClr val="607D8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7" autoAdjust="0"/>
    <p:restoredTop sz="97731"/>
  </p:normalViewPr>
  <p:slideViewPr>
    <p:cSldViewPr snapToGrid="0" showGuides="1">
      <p:cViewPr varScale="1">
        <p:scale>
          <a:sx n="99" d="100"/>
          <a:sy n="99" d="100"/>
        </p:scale>
        <p:origin x="972" y="72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3E2D55-D778-AF4A-8B1C-E3ACFFEFA0CD}" type="datetimeFigureOut">
              <a:rPr lang="en-US" smtClean="0"/>
              <a:t>2/26/2020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Click to edit Master text styles</a:t>
            </a:r>
          </a:p>
          <a:p>
            <a:pPr lvl="1"/>
            <a:r>
              <a:rPr lang="de-DE"/>
              <a:t>Second level</a:t>
            </a:r>
          </a:p>
          <a:p>
            <a:pPr lvl="2"/>
            <a:r>
              <a:rPr lang="de-DE"/>
              <a:t>Third level</a:t>
            </a:r>
          </a:p>
          <a:p>
            <a:pPr lvl="3"/>
            <a:r>
              <a:rPr lang="de-DE"/>
              <a:t>Fourth level</a:t>
            </a:r>
          </a:p>
          <a:p>
            <a:pPr lvl="4"/>
            <a:r>
              <a:rPr lang="de-DE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0503B6-F4CD-DE49-AB30-479371E8558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3859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0503B6-F4CD-DE49-AB30-479371E8558D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7233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0503B6-F4CD-DE49-AB30-479371E8558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841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0503B6-F4CD-DE49-AB30-479371E8558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3877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0503B6-F4CD-DE49-AB30-479371E8558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7019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0503B6-F4CD-DE49-AB30-479371E8558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1068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0503B6-F4CD-DE49-AB30-479371E8558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9598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0503B6-F4CD-DE49-AB30-479371E8558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431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0503B6-F4CD-DE49-AB30-479371E8558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6366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0503B6-F4CD-DE49-AB30-479371E8558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9015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0503B6-F4CD-DE49-AB30-479371E8558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29038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0503B6-F4CD-DE49-AB30-479371E8558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9438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0503B6-F4CD-DE49-AB30-479371E8558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07832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0503B6-F4CD-DE49-AB30-479371E8558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6152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0503B6-F4CD-DE49-AB30-479371E8558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5264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0503B6-F4CD-DE49-AB30-479371E8558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2969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0503B6-F4CD-DE49-AB30-479371E8558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1692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0503B6-F4CD-DE49-AB30-479371E8558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6921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0503B6-F4CD-DE49-AB30-479371E8558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3954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0503B6-F4CD-DE49-AB30-479371E8558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4616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0503B6-F4CD-DE49-AB30-479371E8558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3973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104865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ection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26941" y="573317"/>
            <a:ext cx="11230421" cy="431020"/>
          </a:xfrm>
          <a:prstGeom prst="rect">
            <a:avLst/>
          </a:prstGeom>
        </p:spPr>
        <p:txBody>
          <a:bodyPr/>
          <a:lstStyle>
            <a:lvl1pPr algn="l">
              <a:defRPr sz="2400" b="0" i="0">
                <a:solidFill>
                  <a:schemeClr val="bg1"/>
                </a:solidFill>
                <a:latin typeface="Roboto Medium" charset="0"/>
                <a:ea typeface="Roboto Medium" charset="0"/>
                <a:cs typeface="Roboto Medium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526941" y="1232607"/>
            <a:ext cx="18432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spc="160" dirty="0">
                <a:solidFill>
                  <a:schemeClr val="bg1"/>
                </a:solidFill>
                <a:latin typeface="Noto Sans" charset="0"/>
                <a:ea typeface="Noto Sans" charset="0"/>
                <a:cs typeface="Noto Sans" charset="0"/>
              </a:rPr>
              <a:t>PRESENTATION N°3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526941" y="1602414"/>
            <a:ext cx="1843280" cy="0"/>
          </a:xfrm>
          <a:prstGeom prst="line">
            <a:avLst/>
          </a:prstGeom>
          <a:ln w="57150">
            <a:solidFill>
              <a:srgbClr val="76B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19018" y="1346518"/>
            <a:ext cx="725296" cy="365125"/>
          </a:xfrm>
          <a:prstGeom prst="rect">
            <a:avLst/>
          </a:prstGeom>
        </p:spPr>
        <p:txBody>
          <a:bodyPr anchor="ctr"/>
          <a:lstStyle>
            <a:lvl1pPr algn="ctr">
              <a:defRPr sz="1600" b="0" i="0">
                <a:solidFill>
                  <a:schemeClr val="bg1"/>
                </a:solidFill>
                <a:latin typeface="Roboto Light" charset="0"/>
                <a:ea typeface="Roboto Light" charset="0"/>
                <a:cs typeface="Roboto Light" charset="0"/>
              </a:defRPr>
            </a:lvl1pPr>
          </a:lstStyle>
          <a:p>
            <a:fld id="{936C95AE-7298-45E1-9514-94AFF5BED89B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991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ection 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26941" y="573317"/>
            <a:ext cx="11230421" cy="431020"/>
          </a:xfrm>
          <a:prstGeom prst="rect">
            <a:avLst/>
          </a:prstGeom>
        </p:spPr>
        <p:txBody>
          <a:bodyPr/>
          <a:lstStyle>
            <a:lvl1pPr algn="l">
              <a:defRPr sz="2400" b="0" i="0">
                <a:solidFill>
                  <a:schemeClr val="bg1"/>
                </a:solidFill>
                <a:latin typeface="Roboto Medium" charset="0"/>
                <a:ea typeface="Roboto Medium" charset="0"/>
                <a:cs typeface="Roboto Medium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526941" y="1232607"/>
            <a:ext cx="18432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spc="160" dirty="0">
                <a:solidFill>
                  <a:schemeClr val="accent3">
                    <a:lumMod val="60000"/>
                    <a:lumOff val="4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OUR COMPANY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4583588" y="1602414"/>
            <a:ext cx="1843280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 userDrawn="1"/>
        </p:nvSpPr>
        <p:spPr>
          <a:xfrm>
            <a:off x="2604393" y="1232607"/>
            <a:ext cx="18432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spc="160" dirty="0">
                <a:solidFill>
                  <a:schemeClr val="accent3">
                    <a:lumMod val="60000"/>
                    <a:lumOff val="4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ABOUT</a:t>
            </a:r>
            <a:r>
              <a:rPr lang="en-US" sz="1000" spc="160" baseline="0" dirty="0">
                <a:solidFill>
                  <a:schemeClr val="accent3">
                    <a:lumMod val="60000"/>
                    <a:lumOff val="4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 US</a:t>
            </a:r>
            <a:endParaRPr lang="en-US" sz="1000" spc="160" dirty="0">
              <a:solidFill>
                <a:schemeClr val="accent3">
                  <a:lumMod val="60000"/>
                  <a:lumOff val="4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4583588" y="1232607"/>
            <a:ext cx="18432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spc="160" dirty="0">
                <a:solidFill>
                  <a:schemeClr val="bg1"/>
                </a:solidFill>
                <a:latin typeface="Noto Sans" charset="0"/>
                <a:ea typeface="Noto Sans" charset="0"/>
                <a:cs typeface="Noto Sans" charset="0"/>
              </a:rPr>
              <a:t>INFOGRAPHICS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6562782" y="1232607"/>
            <a:ext cx="18432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spc="160" dirty="0">
                <a:solidFill>
                  <a:schemeClr val="accent3">
                    <a:lumMod val="60000"/>
                    <a:lumOff val="4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CONTACT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19018" y="1346518"/>
            <a:ext cx="725296" cy="365125"/>
          </a:xfrm>
          <a:prstGeom prst="rect">
            <a:avLst/>
          </a:prstGeom>
        </p:spPr>
        <p:txBody>
          <a:bodyPr anchor="ctr"/>
          <a:lstStyle>
            <a:lvl1pPr algn="ctr">
              <a:defRPr sz="1600" b="0" i="0">
                <a:solidFill>
                  <a:schemeClr val="bg1"/>
                </a:solidFill>
                <a:latin typeface="Roboto Light" charset="0"/>
                <a:ea typeface="Roboto Light" charset="0"/>
                <a:cs typeface="Roboto Light" charset="0"/>
              </a:defRPr>
            </a:lvl1pPr>
          </a:lstStyle>
          <a:p>
            <a:fld id="{936C95AE-7298-45E1-9514-94AFF5BED89B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09752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52375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3754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2000" cy="37469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0" y="374695"/>
            <a:ext cx="12192000" cy="1201231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 userDrawn="1"/>
        </p:nvSpPr>
        <p:spPr>
          <a:xfrm>
            <a:off x="526840" y="56543"/>
            <a:ext cx="50806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dirty="0">
                <a:solidFill>
                  <a:schemeClr val="accent3">
                    <a:lumMod val="40000"/>
                    <a:lumOff val="60000"/>
                  </a:schemeClr>
                </a:solidFill>
                <a:latin typeface="Roboto Light" charset="0"/>
                <a:ea typeface="Roboto Light" charset="0"/>
                <a:cs typeface="Roboto Light" charset="0"/>
              </a:rPr>
              <a:t>DEEPDART – ENSTA Bretagne</a:t>
            </a:r>
          </a:p>
        </p:txBody>
      </p:sp>
      <p:sp>
        <p:nvSpPr>
          <p:cNvPr id="13" name="TextBox 12"/>
          <p:cNvSpPr txBox="1"/>
          <p:nvPr userDrawn="1"/>
        </p:nvSpPr>
        <p:spPr>
          <a:xfrm>
            <a:off x="6524940" y="56543"/>
            <a:ext cx="50806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b="0" i="0" dirty="0">
                <a:solidFill>
                  <a:schemeClr val="accent3">
                    <a:lumMod val="40000"/>
                    <a:lumOff val="60000"/>
                  </a:schemeClr>
                </a:solidFill>
                <a:latin typeface="Roboto Light" charset="0"/>
                <a:ea typeface="Roboto Light" charset="0"/>
                <a:cs typeface="Roboto Light" charset="0"/>
              </a:rPr>
              <a:t>C</a:t>
            </a:r>
            <a:r>
              <a:rPr lang="en-US" sz="1200" b="0" i="0" dirty="0">
                <a:solidFill>
                  <a:schemeClr val="accent3">
                    <a:lumMod val="40000"/>
                    <a:lumOff val="60000"/>
                  </a:schemeClr>
                </a:solidFill>
                <a:latin typeface="Roboto Light" charset="0"/>
                <a:ea typeface="Roboto Light" charset="0"/>
                <a:cs typeface="Roboto Light" charset="0"/>
              </a:rPr>
              <a:t>ALVEZ Tony – LAGRUE </a:t>
            </a:r>
            <a:r>
              <a:rPr lang="en-US" sz="1200" b="0" i="0" dirty="0" err="1">
                <a:solidFill>
                  <a:schemeClr val="accent3">
                    <a:lumMod val="40000"/>
                    <a:lumOff val="60000"/>
                  </a:schemeClr>
                </a:solidFill>
                <a:latin typeface="Roboto Light" charset="0"/>
                <a:ea typeface="Roboto Light" charset="0"/>
                <a:cs typeface="Roboto Light" charset="0"/>
              </a:rPr>
              <a:t>Théo</a:t>
            </a:r>
            <a:endParaRPr lang="en-US" sz="1200" b="0" i="0" dirty="0">
              <a:solidFill>
                <a:schemeClr val="accent3">
                  <a:lumMod val="40000"/>
                  <a:lumOff val="60000"/>
                </a:schemeClr>
              </a:solidFill>
              <a:latin typeface="Roboto Light" charset="0"/>
              <a:ea typeface="Roboto Light" charset="0"/>
              <a:cs typeface="Roboto Light" charset="0"/>
            </a:endParaRPr>
          </a:p>
        </p:txBody>
      </p:sp>
      <p:sp>
        <p:nvSpPr>
          <p:cNvPr id="10" name="Oval 9"/>
          <p:cNvSpPr/>
          <p:nvPr userDrawn="1"/>
        </p:nvSpPr>
        <p:spPr>
          <a:xfrm>
            <a:off x="10957719" y="1205133"/>
            <a:ext cx="647894" cy="647894"/>
          </a:xfrm>
          <a:prstGeom prst="ellipse">
            <a:avLst/>
          </a:prstGeom>
          <a:solidFill>
            <a:srgbClr val="76B900"/>
          </a:solidFill>
          <a:ln>
            <a:noFill/>
          </a:ln>
          <a:effectLst>
            <a:outerShdw blurRad="50800" dist="25400" dir="54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19018" y="1346518"/>
            <a:ext cx="725296" cy="365125"/>
          </a:xfrm>
          <a:prstGeom prst="rect">
            <a:avLst/>
          </a:prstGeom>
        </p:spPr>
        <p:txBody>
          <a:bodyPr anchor="ctr"/>
          <a:lstStyle>
            <a:lvl1pPr algn="ctr">
              <a:defRPr sz="1600" b="0" i="0">
                <a:solidFill>
                  <a:schemeClr val="bg1"/>
                </a:solidFill>
                <a:latin typeface="Roboto Light" charset="0"/>
                <a:ea typeface="Roboto Light" charset="0"/>
                <a:cs typeface="Roboto Light" charset="0"/>
              </a:defRPr>
            </a:lvl1pPr>
          </a:lstStyle>
          <a:p>
            <a:fld id="{936C95AE-7298-45E1-9514-94AFF5BED89B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14" name="TextBox 11">
            <a:extLst>
              <a:ext uri="{FF2B5EF4-FFF2-40B4-BE49-F238E27FC236}">
                <a16:creationId xmlns:a16="http://schemas.microsoft.com/office/drawing/2014/main" id="{9FD583C3-8039-4A79-9DDA-420F2C9D0870}"/>
              </a:ext>
            </a:extLst>
          </p:cNvPr>
          <p:cNvSpPr txBox="1"/>
          <p:nvPr userDrawn="1"/>
        </p:nvSpPr>
        <p:spPr>
          <a:xfrm>
            <a:off x="4698790" y="48848"/>
            <a:ext cx="50806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dirty="0" err="1">
                <a:solidFill>
                  <a:schemeClr val="accent3">
                    <a:lumMod val="40000"/>
                    <a:lumOff val="60000"/>
                  </a:schemeClr>
                </a:solidFill>
                <a:latin typeface="Roboto Light" charset="0"/>
                <a:ea typeface="Roboto Light" charset="0"/>
                <a:cs typeface="Roboto Light" charset="0"/>
              </a:rPr>
              <a:t>Février</a:t>
            </a:r>
            <a:r>
              <a:rPr lang="en-US" sz="1200" b="0" i="0" dirty="0">
                <a:solidFill>
                  <a:schemeClr val="accent3">
                    <a:lumMod val="40000"/>
                    <a:lumOff val="60000"/>
                  </a:schemeClr>
                </a:solidFill>
                <a:latin typeface="Roboto Light" charset="0"/>
                <a:ea typeface="Roboto Light" charset="0"/>
                <a:cs typeface="Roboto Light" charset="0"/>
              </a:rPr>
              <a:t> 2020</a:t>
            </a:r>
          </a:p>
        </p:txBody>
      </p:sp>
    </p:spTree>
    <p:extLst>
      <p:ext uri="{BB962C8B-B14F-4D97-AF65-F5344CB8AC3E}">
        <p14:creationId xmlns:p14="http://schemas.microsoft.com/office/powerpoint/2010/main" val="2723120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726" r:id="rId2"/>
    <p:sldLayoutId id="2147483732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2"/>
            <a:ext cx="12192000" cy="541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/>
          <p:cNvGrpSpPr/>
          <p:nvPr userDrawn="1"/>
        </p:nvGrpSpPr>
        <p:grpSpPr>
          <a:xfrm>
            <a:off x="10889441" y="554720"/>
            <a:ext cx="624684" cy="566964"/>
            <a:chOff x="1585912" y="819150"/>
            <a:chExt cx="5143500" cy="4668265"/>
          </a:xfrm>
        </p:grpSpPr>
        <p:sp>
          <p:nvSpPr>
            <p:cNvPr id="8" name="Diamond 7"/>
            <p:cNvSpPr/>
            <p:nvPr/>
          </p:nvSpPr>
          <p:spPr>
            <a:xfrm>
              <a:off x="1585912" y="2687065"/>
              <a:ext cx="5143500" cy="2800350"/>
            </a:xfrm>
            <a:prstGeom prst="diamond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25400" dir="5400000" algn="t" rotWithShape="0">
                <a:prstClr val="black">
                  <a:alpha val="3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reeform 9"/>
            <p:cNvSpPr/>
            <p:nvPr/>
          </p:nvSpPr>
          <p:spPr>
            <a:xfrm>
              <a:off x="2243137" y="2687065"/>
              <a:ext cx="3829050" cy="2084704"/>
            </a:xfrm>
            <a:custGeom>
              <a:avLst/>
              <a:gdLst>
                <a:gd name="connsiteX0" fmla="*/ 1884609 w 3769219"/>
                <a:gd name="connsiteY0" fmla="*/ 0 h 2052130"/>
                <a:gd name="connsiteX1" fmla="*/ 3769219 w 3769219"/>
                <a:gd name="connsiteY1" fmla="*/ 1026065 h 2052130"/>
                <a:gd name="connsiteX2" fmla="*/ 1884609 w 3769219"/>
                <a:gd name="connsiteY2" fmla="*/ 2052130 h 2052130"/>
                <a:gd name="connsiteX3" fmla="*/ 0 w 3769219"/>
                <a:gd name="connsiteY3" fmla="*/ 1026065 h 2052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69219" h="2052130">
                  <a:moveTo>
                    <a:pt x="1884609" y="0"/>
                  </a:moveTo>
                  <a:lnTo>
                    <a:pt x="3769219" y="1026065"/>
                  </a:lnTo>
                  <a:lnTo>
                    <a:pt x="1884609" y="2052130"/>
                  </a:lnTo>
                  <a:lnTo>
                    <a:pt x="0" y="1026065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Diamond 10"/>
            <p:cNvSpPr/>
            <p:nvPr/>
          </p:nvSpPr>
          <p:spPr>
            <a:xfrm>
              <a:off x="1585912" y="1753108"/>
              <a:ext cx="5143500" cy="2800350"/>
            </a:xfrm>
            <a:prstGeom prst="diamond">
              <a:avLst/>
            </a:prstGeom>
            <a:solidFill>
              <a:schemeClr val="accent5"/>
            </a:solidFill>
            <a:ln>
              <a:noFill/>
            </a:ln>
            <a:effectLst>
              <a:outerShdw blurRad="50800" dist="25400" dir="5400000" algn="t" rotWithShape="0">
                <a:prstClr val="black">
                  <a:alpha val="3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reeform 11"/>
            <p:cNvSpPr/>
            <p:nvPr/>
          </p:nvSpPr>
          <p:spPr>
            <a:xfrm>
              <a:off x="2243137" y="1753108"/>
              <a:ext cx="3829050" cy="2084704"/>
            </a:xfrm>
            <a:custGeom>
              <a:avLst/>
              <a:gdLst>
                <a:gd name="connsiteX0" fmla="*/ 1884609 w 3769219"/>
                <a:gd name="connsiteY0" fmla="*/ 0 h 2052130"/>
                <a:gd name="connsiteX1" fmla="*/ 3769219 w 3769219"/>
                <a:gd name="connsiteY1" fmla="*/ 1026065 h 2052130"/>
                <a:gd name="connsiteX2" fmla="*/ 1884609 w 3769219"/>
                <a:gd name="connsiteY2" fmla="*/ 2052130 h 2052130"/>
                <a:gd name="connsiteX3" fmla="*/ 0 w 3769219"/>
                <a:gd name="connsiteY3" fmla="*/ 1026065 h 2052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69219" h="2052130">
                  <a:moveTo>
                    <a:pt x="1884609" y="0"/>
                  </a:moveTo>
                  <a:lnTo>
                    <a:pt x="3769219" y="1026065"/>
                  </a:lnTo>
                  <a:lnTo>
                    <a:pt x="1884609" y="2052130"/>
                  </a:lnTo>
                  <a:lnTo>
                    <a:pt x="0" y="102606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Diamond 12"/>
            <p:cNvSpPr/>
            <p:nvPr/>
          </p:nvSpPr>
          <p:spPr>
            <a:xfrm>
              <a:off x="1585912" y="819150"/>
              <a:ext cx="5143500" cy="2800350"/>
            </a:xfrm>
            <a:prstGeom prst="diamond">
              <a:avLst/>
            </a:prstGeom>
            <a:solidFill>
              <a:srgbClr val="76B900"/>
            </a:solidFill>
            <a:ln>
              <a:noFill/>
            </a:ln>
            <a:effectLst>
              <a:outerShdw blurRad="50800" dist="25400" dir="5400000" algn="t" rotWithShape="0">
                <a:prstClr val="black">
                  <a:alpha val="3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56953" y="6225718"/>
            <a:ext cx="554704" cy="365125"/>
          </a:xfrm>
          <a:prstGeom prst="rect">
            <a:avLst/>
          </a:prstGeom>
        </p:spPr>
        <p:txBody>
          <a:bodyPr anchor="ctr"/>
          <a:lstStyle>
            <a:lvl1pPr algn="r">
              <a:defRPr sz="1200" b="0" i="0">
                <a:latin typeface="Roboto Light" charset="0"/>
                <a:ea typeface="Roboto Light" charset="0"/>
                <a:cs typeface="Roboto Light" charset="0"/>
              </a:defRPr>
            </a:lvl1pPr>
          </a:lstStyle>
          <a:p>
            <a:fld id="{936C95AE-7298-45E1-9514-94AFF5BED89B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696363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hyperlink" Target="https://gitlab.ensta-bretagne.fr/users/sign_in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hyperlink" Target="https://github.com/TonyCalvez/DEEPDART/blob/master/YOLO_Train_Test_from_Scratch.ipynb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RwMnwqCyEpw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hyperlink" Target="https://en.wikipedia.org/wiki/Tesla,_Inc." TargetMode="Externa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3.webp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5.png"/><Relationship Id="rId10" Type="http://schemas.openxmlformats.org/officeDocument/2006/relationships/image" Target="../media/image8.png"/><Relationship Id="rId4" Type="http://schemas.openxmlformats.org/officeDocument/2006/relationships/image" Target="../media/image4.jpg"/><Relationship Id="rId9" Type="http://schemas.openxmlformats.org/officeDocument/2006/relationships/image" Target="../media/image7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7" Type="http://schemas.openxmlformats.org/officeDocument/2006/relationships/hyperlink" Target="https://devblogs.nvidia.com/parallelforall/cudnn-v2-higher-performance-deep-learning-gpus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hyperlink" Target="https://devblogs.nvidia.com/parallelforall/cudnn-v2-higher-performance-deep-learning-gpus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13" Type="http://schemas.openxmlformats.org/officeDocument/2006/relationships/image" Target="../media/image24.png"/><Relationship Id="rId3" Type="http://schemas.openxmlformats.org/officeDocument/2006/relationships/image" Target="../media/image14.jpeg"/><Relationship Id="rId7" Type="http://schemas.openxmlformats.org/officeDocument/2006/relationships/image" Target="../media/image18.jpeg"/><Relationship Id="rId12" Type="http://schemas.openxmlformats.org/officeDocument/2006/relationships/image" Target="../media/image23.png"/><Relationship Id="rId17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g"/><Relationship Id="rId11" Type="http://schemas.openxmlformats.org/officeDocument/2006/relationships/image" Target="../media/image22.jpg"/><Relationship Id="rId5" Type="http://schemas.openxmlformats.org/officeDocument/2006/relationships/image" Target="../media/image16.jpeg"/><Relationship Id="rId15" Type="http://schemas.openxmlformats.org/officeDocument/2006/relationships/hyperlink" Target="https://github.com/TonyCalvez/DEEPDART/blob/master/data_augmentation.py" TargetMode="External"/><Relationship Id="rId10" Type="http://schemas.openxmlformats.org/officeDocument/2006/relationships/image" Target="../media/image21.jpg"/><Relationship Id="rId4" Type="http://schemas.openxmlformats.org/officeDocument/2006/relationships/image" Target="../media/image15.png"/><Relationship Id="rId9" Type="http://schemas.openxmlformats.org/officeDocument/2006/relationships/image" Target="../media/image20.jpeg"/><Relationship Id="rId1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 25"/>
          <p:cNvSpPr/>
          <p:nvPr/>
        </p:nvSpPr>
        <p:spPr>
          <a:xfrm rot="18900000">
            <a:off x="9512815" y="269905"/>
            <a:ext cx="4764506" cy="5604356"/>
          </a:xfrm>
          <a:custGeom>
            <a:avLst/>
            <a:gdLst>
              <a:gd name="connsiteX0" fmla="*/ 3924657 w 4764506"/>
              <a:gd name="connsiteY0" fmla="*/ 0 h 5604356"/>
              <a:gd name="connsiteX1" fmla="*/ 4764506 w 4764506"/>
              <a:gd name="connsiteY1" fmla="*/ 839849 h 5604356"/>
              <a:gd name="connsiteX2" fmla="*/ 0 w 4764506"/>
              <a:gd name="connsiteY2" fmla="*/ 5604356 h 5604356"/>
              <a:gd name="connsiteX3" fmla="*/ 0 w 4764506"/>
              <a:gd name="connsiteY3" fmla="*/ 0 h 5604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64506" h="5604356">
                <a:moveTo>
                  <a:pt x="3924657" y="0"/>
                </a:moveTo>
                <a:lnTo>
                  <a:pt x="4764506" y="839849"/>
                </a:lnTo>
                <a:lnTo>
                  <a:pt x="0" y="5604356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Freeform 23"/>
          <p:cNvSpPr/>
          <p:nvPr/>
        </p:nvSpPr>
        <p:spPr>
          <a:xfrm rot="18900000">
            <a:off x="6304472" y="-2053292"/>
            <a:ext cx="4106584" cy="4106584"/>
          </a:xfrm>
          <a:custGeom>
            <a:avLst/>
            <a:gdLst>
              <a:gd name="connsiteX0" fmla="*/ 0 w 4106584"/>
              <a:gd name="connsiteY0" fmla="*/ 0 h 4106584"/>
              <a:gd name="connsiteX1" fmla="*/ 4106584 w 4106584"/>
              <a:gd name="connsiteY1" fmla="*/ 4106584 h 4106584"/>
              <a:gd name="connsiteX2" fmla="*/ 0 w 4106584"/>
              <a:gd name="connsiteY2" fmla="*/ 4106584 h 410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06584" h="4106584">
                <a:moveTo>
                  <a:pt x="0" y="0"/>
                </a:moveTo>
                <a:lnTo>
                  <a:pt x="4106584" y="4106584"/>
                </a:lnTo>
                <a:lnTo>
                  <a:pt x="0" y="4106584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Freeform 37"/>
          <p:cNvSpPr/>
          <p:nvPr/>
        </p:nvSpPr>
        <p:spPr>
          <a:xfrm rot="18900000">
            <a:off x="536614" y="5581005"/>
            <a:ext cx="2553990" cy="2553991"/>
          </a:xfrm>
          <a:custGeom>
            <a:avLst/>
            <a:gdLst>
              <a:gd name="connsiteX0" fmla="*/ 2553990 w 2553990"/>
              <a:gd name="connsiteY0" fmla="*/ 0 h 2553991"/>
              <a:gd name="connsiteX1" fmla="*/ 2553990 w 2553990"/>
              <a:gd name="connsiteY1" fmla="*/ 2553991 h 2553991"/>
              <a:gd name="connsiteX2" fmla="*/ 0 w 2553990"/>
              <a:gd name="connsiteY2" fmla="*/ 0 h 2553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53990" h="2553991">
                <a:moveTo>
                  <a:pt x="2553990" y="0"/>
                </a:moveTo>
                <a:lnTo>
                  <a:pt x="2553990" y="2553991"/>
                </a:lnTo>
                <a:lnTo>
                  <a:pt x="0" y="0"/>
                </a:lnTo>
                <a:close/>
              </a:path>
            </a:pathLst>
          </a:custGeom>
          <a:solidFill>
            <a:srgbClr val="76B900"/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Freeform 36"/>
          <p:cNvSpPr/>
          <p:nvPr/>
        </p:nvSpPr>
        <p:spPr>
          <a:xfrm rot="18900000">
            <a:off x="-1135325" y="3708715"/>
            <a:ext cx="2559410" cy="2967775"/>
          </a:xfrm>
          <a:custGeom>
            <a:avLst/>
            <a:gdLst>
              <a:gd name="connsiteX0" fmla="*/ 2559410 w 2559410"/>
              <a:gd name="connsiteY0" fmla="*/ 0 h 2967775"/>
              <a:gd name="connsiteX1" fmla="*/ 2559410 w 2559410"/>
              <a:gd name="connsiteY1" fmla="*/ 2967775 h 2967775"/>
              <a:gd name="connsiteX2" fmla="*/ 408364 w 2559410"/>
              <a:gd name="connsiteY2" fmla="*/ 2967774 h 2967775"/>
              <a:gd name="connsiteX3" fmla="*/ 0 w 2559410"/>
              <a:gd name="connsiteY3" fmla="*/ 2559411 h 2967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59410" h="2967775">
                <a:moveTo>
                  <a:pt x="2559410" y="0"/>
                </a:moveTo>
                <a:lnTo>
                  <a:pt x="2559410" y="2967775"/>
                </a:lnTo>
                <a:lnTo>
                  <a:pt x="408364" y="2967774"/>
                </a:lnTo>
                <a:lnTo>
                  <a:pt x="0" y="2559411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Freeform 27"/>
          <p:cNvSpPr/>
          <p:nvPr/>
        </p:nvSpPr>
        <p:spPr>
          <a:xfrm rot="18900000">
            <a:off x="7782545" y="4989712"/>
            <a:ext cx="3778408" cy="3635585"/>
          </a:xfrm>
          <a:custGeom>
            <a:avLst/>
            <a:gdLst>
              <a:gd name="connsiteX0" fmla="*/ 3778408 w 3778408"/>
              <a:gd name="connsiteY0" fmla="*/ 0 h 3635585"/>
              <a:gd name="connsiteX1" fmla="*/ 3778408 w 3778408"/>
              <a:gd name="connsiteY1" fmla="*/ 3492762 h 3635585"/>
              <a:gd name="connsiteX2" fmla="*/ 3635585 w 3778408"/>
              <a:gd name="connsiteY2" fmla="*/ 3635585 h 3635585"/>
              <a:gd name="connsiteX3" fmla="*/ 0 w 3778408"/>
              <a:gd name="connsiteY3" fmla="*/ 0 h 3635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78408" h="3635585">
                <a:moveTo>
                  <a:pt x="3778408" y="0"/>
                </a:moveTo>
                <a:lnTo>
                  <a:pt x="3778408" y="3492762"/>
                </a:lnTo>
                <a:lnTo>
                  <a:pt x="3635585" y="363558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Freeform 31"/>
          <p:cNvSpPr/>
          <p:nvPr/>
        </p:nvSpPr>
        <p:spPr>
          <a:xfrm rot="18900000">
            <a:off x="808246" y="-1956237"/>
            <a:ext cx="6376737" cy="9851811"/>
          </a:xfrm>
          <a:custGeom>
            <a:avLst/>
            <a:gdLst>
              <a:gd name="connsiteX0" fmla="*/ 2462209 w 6376737"/>
              <a:gd name="connsiteY0" fmla="*/ 0 h 9851811"/>
              <a:gd name="connsiteX1" fmla="*/ 6376737 w 6376737"/>
              <a:gd name="connsiteY1" fmla="*/ 3914528 h 9851811"/>
              <a:gd name="connsiteX2" fmla="*/ 6376737 w 6376737"/>
              <a:gd name="connsiteY2" fmla="*/ 9851811 h 9851811"/>
              <a:gd name="connsiteX3" fmla="*/ 2615344 w 6376737"/>
              <a:gd name="connsiteY3" fmla="*/ 9851811 h 9851811"/>
              <a:gd name="connsiteX4" fmla="*/ 1 w 6376737"/>
              <a:gd name="connsiteY4" fmla="*/ 7236468 h 9851811"/>
              <a:gd name="connsiteX5" fmla="*/ 0 w 6376737"/>
              <a:gd name="connsiteY5" fmla="*/ 2462209 h 9851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376737" h="9851811">
                <a:moveTo>
                  <a:pt x="2462209" y="0"/>
                </a:moveTo>
                <a:lnTo>
                  <a:pt x="6376737" y="3914528"/>
                </a:lnTo>
                <a:lnTo>
                  <a:pt x="6376737" y="9851811"/>
                </a:lnTo>
                <a:lnTo>
                  <a:pt x="2615344" y="9851811"/>
                </a:lnTo>
                <a:lnTo>
                  <a:pt x="1" y="7236468"/>
                </a:lnTo>
                <a:lnTo>
                  <a:pt x="0" y="246220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92100" dir="5400000" algn="t" rotWithShape="0">
              <a:prstClr val="black">
                <a:alpha val="45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1007682" y="1964680"/>
            <a:ext cx="7205569" cy="22844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40000"/>
              </a:lnSpc>
            </a:pPr>
            <a:r>
              <a:rPr lang="en-US" sz="11500" dirty="0">
                <a:solidFill>
                  <a:srgbClr val="76B900"/>
                </a:solidFill>
              </a:rPr>
              <a:t>🏎</a:t>
            </a:r>
            <a:r>
              <a:rPr lang="en-US" sz="6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- </a:t>
            </a:r>
            <a:r>
              <a:rPr lang="fr-FR" sz="6600" b="1" u="sng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DEEPDART</a:t>
            </a:r>
            <a:endParaRPr lang="en-US" sz="6600" dirty="0">
              <a:solidFill>
                <a:schemeClr val="tx1">
                  <a:lumMod val="85000"/>
                  <a:lumOff val="15000"/>
                </a:schemeClr>
              </a:solidFill>
              <a:latin typeface="Roboto Light" charset="0"/>
              <a:ea typeface="Roboto Light" charset="0"/>
              <a:cs typeface="Roboto Light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2202168" y="6189908"/>
            <a:ext cx="602695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600" dirty="0">
                <a:solidFill>
                  <a:schemeClr val="bg2">
                    <a:lumMod val="10000"/>
                  </a:schemeClr>
                </a:solidFill>
                <a:latin typeface="Roboto Thin" charset="0"/>
                <a:ea typeface="Roboto Thin" charset="0"/>
                <a:cs typeface="Roboto Thin" charset="0"/>
              </a:rPr>
              <a:t>CALVEZ Tony – LAGRUE Théo</a:t>
            </a:r>
          </a:p>
          <a:p>
            <a:pPr algn="ctr"/>
            <a:r>
              <a:rPr lang="fr-FR" sz="1600" dirty="0">
                <a:solidFill>
                  <a:schemeClr val="bg2">
                    <a:lumMod val="10000"/>
                  </a:schemeClr>
                </a:solidFill>
                <a:latin typeface="Roboto Thin" charset="0"/>
                <a:ea typeface="Roboto Thin" charset="0"/>
                <a:cs typeface="Roboto Thin" charset="0"/>
              </a:rPr>
              <a:t>FIPA 2020</a:t>
            </a:r>
            <a:endParaRPr lang="en-US" sz="1600" dirty="0">
              <a:solidFill>
                <a:schemeClr val="bg2">
                  <a:lumMod val="10000"/>
                </a:schemeClr>
              </a:solidFill>
              <a:latin typeface="Roboto Thin" charset="0"/>
              <a:ea typeface="Roboto Thin" charset="0"/>
              <a:cs typeface="Roboto Thin" charset="0"/>
            </a:endParaRPr>
          </a:p>
        </p:txBody>
      </p:sp>
      <p:pic>
        <p:nvPicPr>
          <p:cNvPr id="1026" name="Picture 2" descr="https://aadcdn.msftauthimages.net/c1c6b6c8-sy1iappuopbsynhf4-gvq8vomgeqf0uc58brcgt32kw/logintenantbranding/0/bannerlogo?ts=637103616494065235">
            <a:extLst>
              <a:ext uri="{FF2B5EF4-FFF2-40B4-BE49-F238E27FC236}">
                <a16:creationId xmlns:a16="http://schemas.microsoft.com/office/drawing/2014/main" id="{7B31B0BD-CAAA-40BC-A42B-EAEDD7C69A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5355" y="-90124"/>
            <a:ext cx="3644067" cy="1527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AA9F9123-9CC8-468D-A4DA-6879FD6F1DA2}"/>
              </a:ext>
            </a:extLst>
          </p:cNvPr>
          <p:cNvSpPr txBox="1"/>
          <p:nvPr/>
        </p:nvSpPr>
        <p:spPr>
          <a:xfrm>
            <a:off x="1553482" y="4224255"/>
            <a:ext cx="75630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>
                <a:solidFill>
                  <a:srgbClr val="76B900"/>
                </a:solidFill>
              </a:rPr>
              <a:t>RECONNAISSANCE DE ROBOTS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F38C62B6-D0F2-4A7E-92A6-84A8C2D0C8E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9670" y="5657571"/>
            <a:ext cx="1629206" cy="865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139932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19"/>
          <p:cNvSpPr/>
          <p:nvPr/>
        </p:nvSpPr>
        <p:spPr>
          <a:xfrm>
            <a:off x="7532207" y="0"/>
            <a:ext cx="4659793" cy="6858000"/>
          </a:xfrm>
          <a:custGeom>
            <a:avLst/>
            <a:gdLst>
              <a:gd name="connsiteX0" fmla="*/ 0 w 4659793"/>
              <a:gd name="connsiteY0" fmla="*/ 0 h 6858000"/>
              <a:gd name="connsiteX1" fmla="*/ 4659793 w 4659793"/>
              <a:gd name="connsiteY1" fmla="*/ 0 h 6858000"/>
              <a:gd name="connsiteX2" fmla="*/ 4659793 w 4659793"/>
              <a:gd name="connsiteY2" fmla="*/ 6858000 h 6858000"/>
              <a:gd name="connsiteX3" fmla="*/ 0 w 4659793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59793" h="6858000">
                <a:moveTo>
                  <a:pt x="0" y="0"/>
                </a:moveTo>
                <a:lnTo>
                  <a:pt x="4659793" y="0"/>
                </a:lnTo>
                <a:lnTo>
                  <a:pt x="465979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outerShdw blurRad="50800" dist="254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/>
          <p:cNvSpPr/>
          <p:nvPr/>
        </p:nvSpPr>
        <p:spPr>
          <a:xfrm>
            <a:off x="6064369" y="0"/>
            <a:ext cx="6127631" cy="6858000"/>
          </a:xfrm>
          <a:custGeom>
            <a:avLst/>
            <a:gdLst>
              <a:gd name="connsiteX0" fmla="*/ 0 w 6127631"/>
              <a:gd name="connsiteY0" fmla="*/ 0 h 6858000"/>
              <a:gd name="connsiteX1" fmla="*/ 5042155 w 6127631"/>
              <a:gd name="connsiteY1" fmla="*/ 0 h 6858000"/>
              <a:gd name="connsiteX2" fmla="*/ 6127631 w 6127631"/>
              <a:gd name="connsiteY2" fmla="*/ 1625159 h 6858000"/>
              <a:gd name="connsiteX3" fmla="*/ 6127631 w 6127631"/>
              <a:gd name="connsiteY3" fmla="*/ 5232842 h 6858000"/>
              <a:gd name="connsiteX4" fmla="*/ 5042155 w 6127631"/>
              <a:gd name="connsiteY4" fmla="*/ 6858000 h 6858000"/>
              <a:gd name="connsiteX5" fmla="*/ 0 w 6127631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127631" h="6858000">
                <a:moveTo>
                  <a:pt x="0" y="0"/>
                </a:moveTo>
                <a:lnTo>
                  <a:pt x="5042155" y="0"/>
                </a:lnTo>
                <a:lnTo>
                  <a:pt x="6127631" y="1625159"/>
                </a:lnTo>
                <a:lnTo>
                  <a:pt x="6127631" y="5232842"/>
                </a:lnTo>
                <a:lnTo>
                  <a:pt x="504215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50800" dist="254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Pentagon 13"/>
          <p:cNvSpPr/>
          <p:nvPr/>
        </p:nvSpPr>
        <p:spPr>
          <a:xfrm>
            <a:off x="3696872" y="0"/>
            <a:ext cx="7332453" cy="6858000"/>
          </a:xfrm>
          <a:prstGeom prst="homePlate">
            <a:avLst>
              <a:gd name="adj" fmla="val 33396"/>
            </a:avLst>
          </a:prstGeom>
          <a:solidFill>
            <a:schemeClr val="accent4"/>
          </a:solidFill>
          <a:ln>
            <a:noFill/>
          </a:ln>
          <a:effectLst>
            <a:outerShdw blurRad="50800" dist="254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Pentagon 14"/>
          <p:cNvSpPr/>
          <p:nvPr/>
        </p:nvSpPr>
        <p:spPr>
          <a:xfrm>
            <a:off x="1930303" y="0"/>
            <a:ext cx="7332453" cy="6858000"/>
          </a:xfrm>
          <a:prstGeom prst="homePlate">
            <a:avLst>
              <a:gd name="adj" fmla="val 33396"/>
            </a:avLst>
          </a:prstGeom>
          <a:solidFill>
            <a:schemeClr val="accent2"/>
          </a:solidFill>
          <a:ln>
            <a:noFill/>
          </a:ln>
          <a:effectLst>
            <a:outerShdw blurRad="50800" dist="254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Pentagon 12"/>
          <p:cNvSpPr/>
          <p:nvPr/>
        </p:nvSpPr>
        <p:spPr>
          <a:xfrm>
            <a:off x="631574" y="0"/>
            <a:ext cx="7332453" cy="6858000"/>
          </a:xfrm>
          <a:prstGeom prst="homePlate">
            <a:avLst>
              <a:gd name="adj" fmla="val 33396"/>
            </a:avLst>
          </a:prstGeom>
          <a:solidFill>
            <a:srgbClr val="76B900"/>
          </a:solidFill>
          <a:ln>
            <a:solidFill>
              <a:srgbClr val="76B900"/>
            </a:solidFill>
          </a:ln>
          <a:effectLst>
            <a:outerShdw blurRad="50800" dist="254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Pentagon 11"/>
          <p:cNvSpPr/>
          <p:nvPr/>
        </p:nvSpPr>
        <p:spPr>
          <a:xfrm>
            <a:off x="303770" y="0"/>
            <a:ext cx="7332453" cy="6858000"/>
          </a:xfrm>
          <a:prstGeom prst="homePlate">
            <a:avLst>
              <a:gd name="adj" fmla="val 33396"/>
            </a:avLst>
          </a:prstGeom>
          <a:solidFill>
            <a:schemeClr val="tx2"/>
          </a:solidFill>
          <a:ln>
            <a:noFill/>
          </a:ln>
          <a:effectLst>
            <a:outerShdw blurRad="50800" dist="254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Pentagon 1"/>
          <p:cNvSpPr/>
          <p:nvPr/>
        </p:nvSpPr>
        <p:spPr>
          <a:xfrm>
            <a:off x="4157" y="0"/>
            <a:ext cx="7332453" cy="6858000"/>
          </a:xfrm>
          <a:prstGeom prst="homePlate">
            <a:avLst>
              <a:gd name="adj" fmla="val 33396"/>
            </a:avLst>
          </a:prstGeom>
          <a:solidFill>
            <a:schemeClr val="accent2"/>
          </a:solidFill>
          <a:ln>
            <a:noFill/>
          </a:ln>
          <a:effectLst>
            <a:outerShdw blurRad="50800" dist="254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ctangle 42"/>
          <p:cNvSpPr/>
          <p:nvPr/>
        </p:nvSpPr>
        <p:spPr>
          <a:xfrm>
            <a:off x="-172190" y="3136612"/>
            <a:ext cx="687225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3200" b="1" dirty="0">
                <a:solidFill>
                  <a:schemeClr val="bg1"/>
                </a:solidFill>
                <a:latin typeface="Roboto Light" charset="0"/>
                <a:ea typeface="Roboto Light" charset="0"/>
                <a:cs typeface="Roboto Thin" charset="0"/>
              </a:rPr>
              <a:t>Optimisation des hyperparamètres</a:t>
            </a:r>
            <a:endParaRPr lang="fr-FR" sz="3200" b="1" dirty="0">
              <a:solidFill>
                <a:schemeClr val="bg1"/>
              </a:solidFill>
              <a:latin typeface="Roboto Thin" charset="0"/>
              <a:ea typeface="Roboto Thin" charset="0"/>
              <a:cs typeface="Roboto Thin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EB1B486-3ECF-411A-987C-06559CD0073B}"/>
              </a:ext>
            </a:extLst>
          </p:cNvPr>
          <p:cNvSpPr/>
          <p:nvPr/>
        </p:nvSpPr>
        <p:spPr>
          <a:xfrm>
            <a:off x="123523" y="4110607"/>
            <a:ext cx="5057561" cy="2646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6600" dirty="0">
                <a:solidFill>
                  <a:schemeClr val="bg1"/>
                </a:solidFill>
              </a:rPr>
              <a:t>📉</a:t>
            </a:r>
          </a:p>
        </p:txBody>
      </p:sp>
    </p:spTree>
    <p:extLst>
      <p:ext uri="{BB962C8B-B14F-4D97-AF65-F5344CB8AC3E}">
        <p14:creationId xmlns:p14="http://schemas.microsoft.com/office/powerpoint/2010/main" val="4230567298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OPTIMISATION DES HYPERPARAMETRES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919018" y="1346518"/>
            <a:ext cx="725296" cy="365125"/>
          </a:xfrm>
        </p:spPr>
        <p:txBody>
          <a:bodyPr/>
          <a:lstStyle/>
          <a:p>
            <a:fld id="{936C95AE-7298-45E1-9514-94AFF5BED89B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C3634FB-1347-4DDF-81E5-A1CF4DCDB5E0}"/>
              </a:ext>
            </a:extLst>
          </p:cNvPr>
          <p:cNvSpPr/>
          <p:nvPr/>
        </p:nvSpPr>
        <p:spPr>
          <a:xfrm>
            <a:off x="0" y="1905801"/>
            <a:ext cx="12191999" cy="495219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" dist="12700" dir="54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Image 6" descr="Une image contenant carte, texte&#10;&#10;Description générée automatiquement">
            <a:extLst>
              <a:ext uri="{FF2B5EF4-FFF2-40B4-BE49-F238E27FC236}">
                <a16:creationId xmlns:a16="http://schemas.microsoft.com/office/drawing/2014/main" id="{5BD2E35A-A491-4452-94D7-158D5EED170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83"/>
          <a:stretch/>
        </p:blipFill>
        <p:spPr>
          <a:xfrm>
            <a:off x="1172662" y="1905800"/>
            <a:ext cx="9728493" cy="4952199"/>
          </a:xfrm>
          <a:prstGeom prst="rect">
            <a:avLst/>
          </a:prstGeom>
        </p:spPr>
      </p:pic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4F8A6DEE-AAE0-4C60-8352-CC3FD72A1F94}"/>
              </a:ext>
            </a:extLst>
          </p:cNvPr>
          <p:cNvCxnSpPr>
            <a:cxnSpLocks/>
          </p:cNvCxnSpPr>
          <p:nvPr/>
        </p:nvCxnSpPr>
        <p:spPr>
          <a:xfrm flipV="1">
            <a:off x="2970991" y="5564297"/>
            <a:ext cx="220658" cy="223057"/>
          </a:xfrm>
          <a:prstGeom prst="straightConnector1">
            <a:avLst/>
          </a:prstGeom>
          <a:ln w="57150">
            <a:solidFill>
              <a:srgbClr val="93615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ZoneTexte 15">
            <a:extLst>
              <a:ext uri="{FF2B5EF4-FFF2-40B4-BE49-F238E27FC236}">
                <a16:creationId xmlns:a16="http://schemas.microsoft.com/office/drawing/2014/main" id="{FF19BC86-F632-4D77-87FC-8989AACCF2E9}"/>
              </a:ext>
            </a:extLst>
          </p:cNvPr>
          <p:cNvSpPr txBox="1"/>
          <p:nvPr/>
        </p:nvSpPr>
        <p:spPr>
          <a:xfrm>
            <a:off x="2375799" y="2255274"/>
            <a:ext cx="69906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YOLO exécution ► Terminal ► Expression Régulière  ► Erreur Moyenne</a:t>
            </a:r>
          </a:p>
        </p:txBody>
      </p:sp>
      <p:cxnSp>
        <p:nvCxnSpPr>
          <p:cNvPr id="56" name="Connecteur droit avec flèche 55">
            <a:extLst>
              <a:ext uri="{FF2B5EF4-FFF2-40B4-BE49-F238E27FC236}">
                <a16:creationId xmlns:a16="http://schemas.microsoft.com/office/drawing/2014/main" id="{74E98F8B-3189-4296-AA36-C2AE84EA97FC}"/>
              </a:ext>
            </a:extLst>
          </p:cNvPr>
          <p:cNvCxnSpPr>
            <a:cxnSpLocks/>
            <a:stCxn id="26" idx="1"/>
          </p:cNvCxnSpPr>
          <p:nvPr/>
        </p:nvCxnSpPr>
        <p:spPr>
          <a:xfrm flipH="1">
            <a:off x="3407344" y="4007221"/>
            <a:ext cx="1601160" cy="729385"/>
          </a:xfrm>
          <a:prstGeom prst="straightConnector1">
            <a:avLst/>
          </a:prstGeom>
          <a:ln w="57150">
            <a:solidFill>
              <a:srgbClr val="BBBC1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21643B14-DE3E-401F-8298-72CBF7A810D5}"/>
              </a:ext>
            </a:extLst>
          </p:cNvPr>
          <p:cNvCxnSpPr>
            <a:cxnSpLocks/>
          </p:cNvCxnSpPr>
          <p:nvPr/>
        </p:nvCxnSpPr>
        <p:spPr>
          <a:xfrm>
            <a:off x="1591907" y="5381283"/>
            <a:ext cx="9034384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ZoneTexte 29">
            <a:extLst>
              <a:ext uri="{FF2B5EF4-FFF2-40B4-BE49-F238E27FC236}">
                <a16:creationId xmlns:a16="http://schemas.microsoft.com/office/drawing/2014/main" id="{980AC91C-E9E7-450B-9921-3596BD82B7E7}"/>
              </a:ext>
            </a:extLst>
          </p:cNvPr>
          <p:cNvSpPr txBox="1"/>
          <p:nvPr/>
        </p:nvSpPr>
        <p:spPr>
          <a:xfrm>
            <a:off x="129677" y="5141000"/>
            <a:ext cx="184371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dirty="0" err="1">
                <a:solidFill>
                  <a:srgbClr val="C00000"/>
                </a:solidFill>
              </a:rPr>
              <a:t>Recommand</a:t>
            </a:r>
            <a:r>
              <a:rPr lang="fr-FR" dirty="0">
                <a:solidFill>
                  <a:srgbClr val="C00000"/>
                </a:solidFill>
              </a:rPr>
              <a:t>.</a:t>
            </a:r>
          </a:p>
        </p:txBody>
      </p: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EC00C816-CE10-404C-9077-DF565AF9DA3E}"/>
              </a:ext>
            </a:extLst>
          </p:cNvPr>
          <p:cNvCxnSpPr>
            <a:cxnSpLocks/>
          </p:cNvCxnSpPr>
          <p:nvPr/>
        </p:nvCxnSpPr>
        <p:spPr>
          <a:xfrm flipV="1">
            <a:off x="5191385" y="5381283"/>
            <a:ext cx="0" cy="111850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Ellipse 7">
            <a:extLst>
              <a:ext uri="{FF2B5EF4-FFF2-40B4-BE49-F238E27FC236}">
                <a16:creationId xmlns:a16="http://schemas.microsoft.com/office/drawing/2014/main" id="{A5BDD5CD-5829-4CC9-9453-D18D7F53DC3C}"/>
              </a:ext>
            </a:extLst>
          </p:cNvPr>
          <p:cNvSpPr/>
          <p:nvPr/>
        </p:nvSpPr>
        <p:spPr>
          <a:xfrm>
            <a:off x="4946739" y="6472076"/>
            <a:ext cx="489291" cy="255509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AB1EEAEF-99ED-464C-A3AA-13B957C1DD4B}"/>
              </a:ext>
            </a:extLst>
          </p:cNvPr>
          <p:cNvSpPr txBox="1"/>
          <p:nvPr/>
        </p:nvSpPr>
        <p:spPr>
          <a:xfrm>
            <a:off x="1620782" y="5825745"/>
            <a:ext cx="3249601" cy="646331"/>
          </a:xfrm>
          <a:prstGeom prst="rect">
            <a:avLst/>
          </a:prstGeom>
          <a:solidFill>
            <a:schemeClr val="bg1"/>
          </a:solidFill>
          <a:ln w="38100">
            <a:solidFill>
              <a:srgbClr val="854D42"/>
            </a:solidFill>
          </a:ln>
        </p:spPr>
        <p:txBody>
          <a:bodyPr wrap="square" rtlCol="0">
            <a:spAutoFit/>
          </a:bodyPr>
          <a:lstStyle/>
          <a:p>
            <a:r>
              <a:rPr lang="fr-FR" dirty="0"/>
              <a:t>(+) de subdivisions (32)</a:t>
            </a:r>
          </a:p>
          <a:p>
            <a:r>
              <a:rPr lang="fr-FR" dirty="0"/>
              <a:t>(-) images par itération (32)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769A1B51-9B93-4432-B102-F1042295A396}"/>
              </a:ext>
            </a:extLst>
          </p:cNvPr>
          <p:cNvSpPr txBox="1"/>
          <p:nvPr/>
        </p:nvSpPr>
        <p:spPr>
          <a:xfrm>
            <a:off x="5008504" y="3545556"/>
            <a:ext cx="3788985" cy="923330"/>
          </a:xfrm>
          <a:prstGeom prst="rect">
            <a:avLst/>
          </a:prstGeom>
          <a:solidFill>
            <a:schemeClr val="bg1"/>
          </a:solidFill>
          <a:ln w="38100">
            <a:solidFill>
              <a:srgbClr val="BBBC1D"/>
            </a:solidFill>
          </a:ln>
        </p:spPr>
        <p:txBody>
          <a:bodyPr wrap="square" rtlCol="0">
            <a:spAutoFit/>
          </a:bodyPr>
          <a:lstStyle/>
          <a:p>
            <a:r>
              <a:rPr lang="fr-FR" dirty="0"/>
              <a:t>(-) subdivisions (4)</a:t>
            </a:r>
          </a:p>
          <a:p>
            <a:r>
              <a:rPr lang="fr-FR" dirty="0"/>
              <a:t>(=) images par itération (64)</a:t>
            </a:r>
          </a:p>
          <a:p>
            <a:r>
              <a:rPr lang="fr-FR" dirty="0"/>
              <a:t>Réduction de </a:t>
            </a:r>
            <a:r>
              <a:rPr lang="fr-FR" i="1" dirty="0" err="1"/>
              <a:t>learning</a:t>
            </a:r>
            <a:r>
              <a:rPr lang="fr-FR" i="1" dirty="0"/>
              <a:t> rates</a:t>
            </a:r>
          </a:p>
        </p:txBody>
      </p:sp>
      <p:cxnSp>
        <p:nvCxnSpPr>
          <p:cNvPr id="29" name="Connecteur droit avec flèche 28">
            <a:extLst>
              <a:ext uri="{FF2B5EF4-FFF2-40B4-BE49-F238E27FC236}">
                <a16:creationId xmlns:a16="http://schemas.microsoft.com/office/drawing/2014/main" id="{E699AF74-BA3F-4B8A-81CA-F8D8AD4F6969}"/>
              </a:ext>
            </a:extLst>
          </p:cNvPr>
          <p:cNvCxnSpPr>
            <a:cxnSpLocks/>
          </p:cNvCxnSpPr>
          <p:nvPr/>
        </p:nvCxnSpPr>
        <p:spPr>
          <a:xfrm flipH="1" flipV="1">
            <a:off x="5836204" y="5514766"/>
            <a:ext cx="717187" cy="634144"/>
          </a:xfrm>
          <a:prstGeom prst="straightConnector1">
            <a:avLst/>
          </a:prstGeom>
          <a:ln w="57150">
            <a:solidFill>
              <a:srgbClr val="76C27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ZoneTexte 30">
            <a:extLst>
              <a:ext uri="{FF2B5EF4-FFF2-40B4-BE49-F238E27FC236}">
                <a16:creationId xmlns:a16="http://schemas.microsoft.com/office/drawing/2014/main" id="{91526724-83E4-4227-B41D-FE1ED44C1E72}"/>
              </a:ext>
            </a:extLst>
          </p:cNvPr>
          <p:cNvSpPr txBox="1"/>
          <p:nvPr/>
        </p:nvSpPr>
        <p:spPr>
          <a:xfrm>
            <a:off x="6553391" y="5787354"/>
            <a:ext cx="3788985" cy="646331"/>
          </a:xfrm>
          <a:prstGeom prst="rect">
            <a:avLst/>
          </a:prstGeom>
          <a:solidFill>
            <a:schemeClr val="bg1"/>
          </a:solidFill>
          <a:ln w="38100">
            <a:solidFill>
              <a:srgbClr val="4EB04E"/>
            </a:solidFill>
          </a:ln>
        </p:spPr>
        <p:txBody>
          <a:bodyPr wrap="square" rtlCol="0">
            <a:spAutoFit/>
          </a:bodyPr>
          <a:lstStyle/>
          <a:p>
            <a:r>
              <a:rPr lang="fr-FR" dirty="0"/>
              <a:t>(=) subdivisions (8)</a:t>
            </a:r>
          </a:p>
          <a:p>
            <a:r>
              <a:rPr lang="fr-FR" dirty="0"/>
              <a:t>(+) images par itération (128)</a:t>
            </a:r>
          </a:p>
        </p:txBody>
      </p:sp>
      <p:pic>
        <p:nvPicPr>
          <p:cNvPr id="5" name="Image 4" descr="Une image contenant clavier, table, bleu, groupe&#10;&#10;Description générée automatiquement">
            <a:extLst>
              <a:ext uri="{FF2B5EF4-FFF2-40B4-BE49-F238E27FC236}">
                <a16:creationId xmlns:a16="http://schemas.microsoft.com/office/drawing/2014/main" id="{541EE412-F3EC-4EA9-B82D-D5CAD5B21C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7597" y="2602656"/>
            <a:ext cx="5209867" cy="752989"/>
          </a:xfrm>
          <a:prstGeom prst="rect">
            <a:avLst/>
          </a:prstGeom>
        </p:spPr>
      </p:pic>
      <p:pic>
        <p:nvPicPr>
          <p:cNvPr id="13" name="Image 12" descr="Une image contenant dessin&#10;&#10;Description générée automatiquement">
            <a:extLst>
              <a:ext uri="{FF2B5EF4-FFF2-40B4-BE49-F238E27FC236}">
                <a16:creationId xmlns:a16="http://schemas.microsoft.com/office/drawing/2014/main" id="{233C1F77-A37A-46A0-BC1C-2065186E34D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96" y="2009819"/>
            <a:ext cx="1222074" cy="1222074"/>
          </a:xfrm>
          <a:prstGeom prst="rect">
            <a:avLst/>
          </a:prstGeom>
        </p:spPr>
      </p:pic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B05BC83C-74FF-4085-B8DA-65382D0FBA65}"/>
              </a:ext>
            </a:extLst>
          </p:cNvPr>
          <p:cNvCxnSpPr/>
          <p:nvPr/>
        </p:nvCxnSpPr>
        <p:spPr>
          <a:xfrm>
            <a:off x="1565709" y="2109572"/>
            <a:ext cx="9060582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24">
            <a:extLst>
              <a:ext uri="{FF2B5EF4-FFF2-40B4-BE49-F238E27FC236}">
                <a16:creationId xmlns:a16="http://schemas.microsoft.com/office/drawing/2014/main" id="{2E3EA5C6-4EDC-4A4C-9344-D31D94D0E69D}"/>
              </a:ext>
            </a:extLst>
          </p:cNvPr>
          <p:cNvCxnSpPr>
            <a:cxnSpLocks/>
          </p:cNvCxnSpPr>
          <p:nvPr/>
        </p:nvCxnSpPr>
        <p:spPr>
          <a:xfrm>
            <a:off x="10626291" y="2109572"/>
            <a:ext cx="0" cy="4362504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7433318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19"/>
          <p:cNvSpPr/>
          <p:nvPr/>
        </p:nvSpPr>
        <p:spPr>
          <a:xfrm>
            <a:off x="7532207" y="0"/>
            <a:ext cx="4659793" cy="6858000"/>
          </a:xfrm>
          <a:custGeom>
            <a:avLst/>
            <a:gdLst>
              <a:gd name="connsiteX0" fmla="*/ 0 w 4659793"/>
              <a:gd name="connsiteY0" fmla="*/ 0 h 6858000"/>
              <a:gd name="connsiteX1" fmla="*/ 4659793 w 4659793"/>
              <a:gd name="connsiteY1" fmla="*/ 0 h 6858000"/>
              <a:gd name="connsiteX2" fmla="*/ 4659793 w 4659793"/>
              <a:gd name="connsiteY2" fmla="*/ 6858000 h 6858000"/>
              <a:gd name="connsiteX3" fmla="*/ 0 w 4659793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59793" h="6858000">
                <a:moveTo>
                  <a:pt x="0" y="0"/>
                </a:moveTo>
                <a:lnTo>
                  <a:pt x="4659793" y="0"/>
                </a:lnTo>
                <a:lnTo>
                  <a:pt x="465979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outerShdw blurRad="50800" dist="254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/>
          <p:cNvSpPr/>
          <p:nvPr/>
        </p:nvSpPr>
        <p:spPr>
          <a:xfrm>
            <a:off x="6064369" y="0"/>
            <a:ext cx="6127631" cy="6858000"/>
          </a:xfrm>
          <a:custGeom>
            <a:avLst/>
            <a:gdLst>
              <a:gd name="connsiteX0" fmla="*/ 0 w 6127631"/>
              <a:gd name="connsiteY0" fmla="*/ 0 h 6858000"/>
              <a:gd name="connsiteX1" fmla="*/ 5042155 w 6127631"/>
              <a:gd name="connsiteY1" fmla="*/ 0 h 6858000"/>
              <a:gd name="connsiteX2" fmla="*/ 6127631 w 6127631"/>
              <a:gd name="connsiteY2" fmla="*/ 1625159 h 6858000"/>
              <a:gd name="connsiteX3" fmla="*/ 6127631 w 6127631"/>
              <a:gd name="connsiteY3" fmla="*/ 5232842 h 6858000"/>
              <a:gd name="connsiteX4" fmla="*/ 5042155 w 6127631"/>
              <a:gd name="connsiteY4" fmla="*/ 6858000 h 6858000"/>
              <a:gd name="connsiteX5" fmla="*/ 0 w 6127631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127631" h="6858000">
                <a:moveTo>
                  <a:pt x="0" y="0"/>
                </a:moveTo>
                <a:lnTo>
                  <a:pt x="5042155" y="0"/>
                </a:lnTo>
                <a:lnTo>
                  <a:pt x="6127631" y="1625159"/>
                </a:lnTo>
                <a:lnTo>
                  <a:pt x="6127631" y="5232842"/>
                </a:lnTo>
                <a:lnTo>
                  <a:pt x="504215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50800" dist="254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Pentagon 13"/>
          <p:cNvSpPr/>
          <p:nvPr/>
        </p:nvSpPr>
        <p:spPr>
          <a:xfrm>
            <a:off x="3696872" y="0"/>
            <a:ext cx="7332453" cy="6858000"/>
          </a:xfrm>
          <a:prstGeom prst="homePlate">
            <a:avLst>
              <a:gd name="adj" fmla="val 33396"/>
            </a:avLst>
          </a:prstGeom>
          <a:solidFill>
            <a:schemeClr val="accent4"/>
          </a:solidFill>
          <a:ln>
            <a:noFill/>
          </a:ln>
          <a:effectLst>
            <a:outerShdw blurRad="50800" dist="254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Pentagon 14"/>
          <p:cNvSpPr/>
          <p:nvPr/>
        </p:nvSpPr>
        <p:spPr>
          <a:xfrm>
            <a:off x="1930303" y="0"/>
            <a:ext cx="7332453" cy="6858000"/>
          </a:xfrm>
          <a:prstGeom prst="homePlate">
            <a:avLst>
              <a:gd name="adj" fmla="val 33396"/>
            </a:avLst>
          </a:prstGeom>
          <a:solidFill>
            <a:schemeClr val="accent2"/>
          </a:solidFill>
          <a:ln>
            <a:noFill/>
          </a:ln>
          <a:effectLst>
            <a:outerShdw blurRad="50800" dist="254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Pentagon 12"/>
          <p:cNvSpPr/>
          <p:nvPr/>
        </p:nvSpPr>
        <p:spPr>
          <a:xfrm>
            <a:off x="631574" y="0"/>
            <a:ext cx="7332453" cy="6858000"/>
          </a:xfrm>
          <a:prstGeom prst="homePlate">
            <a:avLst>
              <a:gd name="adj" fmla="val 33396"/>
            </a:avLst>
          </a:prstGeom>
          <a:solidFill>
            <a:srgbClr val="76B900"/>
          </a:solidFill>
          <a:ln>
            <a:solidFill>
              <a:srgbClr val="76B900"/>
            </a:solidFill>
          </a:ln>
          <a:effectLst>
            <a:outerShdw blurRad="50800" dist="254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Pentagon 11"/>
          <p:cNvSpPr/>
          <p:nvPr/>
        </p:nvSpPr>
        <p:spPr>
          <a:xfrm>
            <a:off x="303770" y="0"/>
            <a:ext cx="7332453" cy="6858000"/>
          </a:xfrm>
          <a:prstGeom prst="homePlate">
            <a:avLst>
              <a:gd name="adj" fmla="val 33396"/>
            </a:avLst>
          </a:prstGeom>
          <a:solidFill>
            <a:schemeClr val="tx2"/>
          </a:solidFill>
          <a:ln>
            <a:noFill/>
          </a:ln>
          <a:effectLst>
            <a:outerShdw blurRad="50800" dist="254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Pentagon 1"/>
          <p:cNvSpPr/>
          <p:nvPr/>
        </p:nvSpPr>
        <p:spPr>
          <a:xfrm>
            <a:off x="-4297" y="0"/>
            <a:ext cx="7332453" cy="6858000"/>
          </a:xfrm>
          <a:prstGeom prst="homePlate">
            <a:avLst>
              <a:gd name="adj" fmla="val 33396"/>
            </a:avLst>
          </a:prstGeom>
          <a:solidFill>
            <a:schemeClr val="accent2"/>
          </a:solidFill>
          <a:ln>
            <a:noFill/>
          </a:ln>
          <a:effectLst>
            <a:outerShdw blurRad="50800" dist="254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ctangle 42"/>
          <p:cNvSpPr/>
          <p:nvPr/>
        </p:nvSpPr>
        <p:spPr>
          <a:xfrm>
            <a:off x="37532" y="2890133"/>
            <a:ext cx="29355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3200" b="1" dirty="0">
                <a:solidFill>
                  <a:schemeClr val="bg1"/>
                </a:solidFill>
                <a:latin typeface="Roboto Light" charset="0"/>
                <a:ea typeface="Roboto Light" charset="0"/>
                <a:cs typeface="Roboto Thin" charset="0"/>
              </a:rPr>
              <a:t>Démonstration</a:t>
            </a:r>
            <a:endParaRPr lang="fr-FR" sz="3200" b="1" dirty="0">
              <a:solidFill>
                <a:schemeClr val="bg1"/>
              </a:solidFill>
              <a:latin typeface="Roboto Thin" charset="0"/>
              <a:ea typeface="Roboto Thin" charset="0"/>
              <a:cs typeface="Roboto Thin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70702A2-E5F3-4E60-8000-8A3479E5A9F0}"/>
              </a:ext>
            </a:extLst>
          </p:cNvPr>
          <p:cNvSpPr/>
          <p:nvPr/>
        </p:nvSpPr>
        <p:spPr>
          <a:xfrm>
            <a:off x="1408608" y="3967867"/>
            <a:ext cx="3106941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6600" dirty="0">
                <a:solidFill>
                  <a:schemeClr val="bg1"/>
                </a:solidFill>
              </a:rPr>
              <a:t>📹</a:t>
            </a:r>
            <a:endParaRPr lang="fr-FR" sz="16600" dirty="0"/>
          </a:p>
        </p:txBody>
      </p:sp>
    </p:spTree>
    <p:extLst>
      <p:ext uri="{BB962C8B-B14F-4D97-AF65-F5344CB8AC3E}">
        <p14:creationId xmlns:p14="http://schemas.microsoft.com/office/powerpoint/2010/main" val="3715511433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DEMONSTRATION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919018" y="1346518"/>
            <a:ext cx="725296" cy="365125"/>
          </a:xfrm>
        </p:spPr>
        <p:txBody>
          <a:bodyPr/>
          <a:lstStyle/>
          <a:p>
            <a:fld id="{936C95AE-7298-45E1-9514-94AFF5BED89B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C3634FB-1347-4DDF-81E5-A1CF4DCDB5E0}"/>
              </a:ext>
            </a:extLst>
          </p:cNvPr>
          <p:cNvSpPr/>
          <p:nvPr/>
        </p:nvSpPr>
        <p:spPr>
          <a:xfrm>
            <a:off x="526941" y="1905802"/>
            <a:ext cx="11117373" cy="45527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" dist="12700" dir="54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23">
            <a:extLst>
              <a:ext uri="{FF2B5EF4-FFF2-40B4-BE49-F238E27FC236}">
                <a16:creationId xmlns:a16="http://schemas.microsoft.com/office/drawing/2014/main" id="{4FF86662-44BB-4F5A-A9E8-91C78B1648BD}"/>
              </a:ext>
            </a:extLst>
          </p:cNvPr>
          <p:cNvSpPr/>
          <p:nvPr/>
        </p:nvSpPr>
        <p:spPr>
          <a:xfrm>
            <a:off x="5658057" y="5944042"/>
            <a:ext cx="875886" cy="875886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828A9216-BE75-4D75-8107-B46E23F58D8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366" y="6217921"/>
            <a:ext cx="730989" cy="388184"/>
          </a:xfrm>
          <a:prstGeom prst="rect">
            <a:avLst/>
          </a:prstGeom>
        </p:spPr>
      </p:pic>
      <p:pic>
        <p:nvPicPr>
          <p:cNvPr id="7" name="Image 6" descr="Une image contenant intérieur, photo, table, ordinateur&#10;&#10;Description générée automatiquement">
            <a:extLst>
              <a:ext uri="{FF2B5EF4-FFF2-40B4-BE49-F238E27FC236}">
                <a16:creationId xmlns:a16="http://schemas.microsoft.com/office/drawing/2014/main" id="{E265724F-2649-4477-8996-E7D6E243BE0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28" r="874" b="13848"/>
          <a:stretch/>
        </p:blipFill>
        <p:spPr>
          <a:xfrm>
            <a:off x="3674568" y="2134741"/>
            <a:ext cx="4680361" cy="344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991392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19"/>
          <p:cNvSpPr/>
          <p:nvPr/>
        </p:nvSpPr>
        <p:spPr>
          <a:xfrm>
            <a:off x="7532207" y="0"/>
            <a:ext cx="4659793" cy="6858000"/>
          </a:xfrm>
          <a:custGeom>
            <a:avLst/>
            <a:gdLst>
              <a:gd name="connsiteX0" fmla="*/ 0 w 4659793"/>
              <a:gd name="connsiteY0" fmla="*/ 0 h 6858000"/>
              <a:gd name="connsiteX1" fmla="*/ 4659793 w 4659793"/>
              <a:gd name="connsiteY1" fmla="*/ 0 h 6858000"/>
              <a:gd name="connsiteX2" fmla="*/ 4659793 w 4659793"/>
              <a:gd name="connsiteY2" fmla="*/ 6858000 h 6858000"/>
              <a:gd name="connsiteX3" fmla="*/ 0 w 4659793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59793" h="6858000">
                <a:moveTo>
                  <a:pt x="0" y="0"/>
                </a:moveTo>
                <a:lnTo>
                  <a:pt x="4659793" y="0"/>
                </a:lnTo>
                <a:lnTo>
                  <a:pt x="465979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outerShdw blurRad="50800" dist="254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/>
          <p:cNvSpPr/>
          <p:nvPr/>
        </p:nvSpPr>
        <p:spPr>
          <a:xfrm>
            <a:off x="6064369" y="0"/>
            <a:ext cx="6127631" cy="6858000"/>
          </a:xfrm>
          <a:custGeom>
            <a:avLst/>
            <a:gdLst>
              <a:gd name="connsiteX0" fmla="*/ 0 w 6127631"/>
              <a:gd name="connsiteY0" fmla="*/ 0 h 6858000"/>
              <a:gd name="connsiteX1" fmla="*/ 5042155 w 6127631"/>
              <a:gd name="connsiteY1" fmla="*/ 0 h 6858000"/>
              <a:gd name="connsiteX2" fmla="*/ 6127631 w 6127631"/>
              <a:gd name="connsiteY2" fmla="*/ 1625159 h 6858000"/>
              <a:gd name="connsiteX3" fmla="*/ 6127631 w 6127631"/>
              <a:gd name="connsiteY3" fmla="*/ 5232842 h 6858000"/>
              <a:gd name="connsiteX4" fmla="*/ 5042155 w 6127631"/>
              <a:gd name="connsiteY4" fmla="*/ 6858000 h 6858000"/>
              <a:gd name="connsiteX5" fmla="*/ 0 w 6127631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127631" h="6858000">
                <a:moveTo>
                  <a:pt x="0" y="0"/>
                </a:moveTo>
                <a:lnTo>
                  <a:pt x="5042155" y="0"/>
                </a:lnTo>
                <a:lnTo>
                  <a:pt x="6127631" y="1625159"/>
                </a:lnTo>
                <a:lnTo>
                  <a:pt x="6127631" y="5232842"/>
                </a:lnTo>
                <a:lnTo>
                  <a:pt x="504215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50800" dist="254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Pentagon 13"/>
          <p:cNvSpPr/>
          <p:nvPr/>
        </p:nvSpPr>
        <p:spPr>
          <a:xfrm>
            <a:off x="3696872" y="0"/>
            <a:ext cx="7332453" cy="6858000"/>
          </a:xfrm>
          <a:prstGeom prst="homePlate">
            <a:avLst>
              <a:gd name="adj" fmla="val 33396"/>
            </a:avLst>
          </a:prstGeom>
          <a:solidFill>
            <a:schemeClr val="accent4"/>
          </a:solidFill>
          <a:ln>
            <a:noFill/>
          </a:ln>
          <a:effectLst>
            <a:outerShdw blurRad="50800" dist="254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Pentagon 14"/>
          <p:cNvSpPr/>
          <p:nvPr/>
        </p:nvSpPr>
        <p:spPr>
          <a:xfrm>
            <a:off x="1930303" y="0"/>
            <a:ext cx="7332453" cy="6858000"/>
          </a:xfrm>
          <a:prstGeom prst="homePlate">
            <a:avLst>
              <a:gd name="adj" fmla="val 33396"/>
            </a:avLst>
          </a:prstGeom>
          <a:solidFill>
            <a:schemeClr val="accent2"/>
          </a:solidFill>
          <a:ln>
            <a:noFill/>
          </a:ln>
          <a:effectLst>
            <a:outerShdw blurRad="50800" dist="254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Pentagon 12"/>
          <p:cNvSpPr/>
          <p:nvPr/>
        </p:nvSpPr>
        <p:spPr>
          <a:xfrm>
            <a:off x="631574" y="0"/>
            <a:ext cx="7332453" cy="6858000"/>
          </a:xfrm>
          <a:prstGeom prst="homePlate">
            <a:avLst>
              <a:gd name="adj" fmla="val 33396"/>
            </a:avLst>
          </a:prstGeom>
          <a:solidFill>
            <a:srgbClr val="76B900"/>
          </a:solidFill>
          <a:ln>
            <a:solidFill>
              <a:srgbClr val="76B900"/>
            </a:solidFill>
          </a:ln>
          <a:effectLst>
            <a:outerShdw blurRad="50800" dist="254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Pentagon 11"/>
          <p:cNvSpPr/>
          <p:nvPr/>
        </p:nvSpPr>
        <p:spPr>
          <a:xfrm>
            <a:off x="303770" y="0"/>
            <a:ext cx="7332453" cy="6858000"/>
          </a:xfrm>
          <a:prstGeom prst="homePlate">
            <a:avLst>
              <a:gd name="adj" fmla="val 33396"/>
            </a:avLst>
          </a:prstGeom>
          <a:solidFill>
            <a:schemeClr val="tx2"/>
          </a:solidFill>
          <a:ln>
            <a:noFill/>
          </a:ln>
          <a:effectLst>
            <a:outerShdw blurRad="50800" dist="254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Pentagon 1"/>
          <p:cNvSpPr/>
          <p:nvPr/>
        </p:nvSpPr>
        <p:spPr>
          <a:xfrm>
            <a:off x="5325" y="0"/>
            <a:ext cx="7332453" cy="6858000"/>
          </a:xfrm>
          <a:prstGeom prst="homePlate">
            <a:avLst>
              <a:gd name="adj" fmla="val 33396"/>
            </a:avLst>
          </a:prstGeom>
          <a:solidFill>
            <a:schemeClr val="accent2"/>
          </a:solidFill>
          <a:ln>
            <a:noFill/>
          </a:ln>
          <a:effectLst>
            <a:outerShdw blurRad="50800" dist="254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ctangle 42"/>
          <p:cNvSpPr/>
          <p:nvPr/>
        </p:nvSpPr>
        <p:spPr>
          <a:xfrm>
            <a:off x="-134572" y="2890391"/>
            <a:ext cx="363701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3200" b="1" dirty="0">
                <a:solidFill>
                  <a:schemeClr val="bg1"/>
                </a:solidFill>
                <a:latin typeface="Roboto Light" charset="0"/>
                <a:ea typeface="Roboto Light" charset="0"/>
                <a:cs typeface="Roboto Thin" charset="0"/>
              </a:rPr>
              <a:t>Synthèse Globale</a:t>
            </a:r>
            <a:endParaRPr lang="fr-FR" sz="3200" b="1" dirty="0">
              <a:solidFill>
                <a:schemeClr val="bg1"/>
              </a:solidFill>
              <a:latin typeface="Roboto Thin" charset="0"/>
              <a:ea typeface="Roboto Thin" charset="0"/>
              <a:cs typeface="Roboto Thin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5696C38-B36F-4FC2-A190-8F17461A3D9E}"/>
              </a:ext>
            </a:extLst>
          </p:cNvPr>
          <p:cNvSpPr/>
          <p:nvPr/>
        </p:nvSpPr>
        <p:spPr>
          <a:xfrm>
            <a:off x="1408608" y="3967867"/>
            <a:ext cx="3106941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6600" dirty="0">
                <a:solidFill>
                  <a:schemeClr val="bg1"/>
                </a:solidFill>
              </a:rPr>
              <a:t>📝</a:t>
            </a:r>
            <a:endParaRPr lang="fr-FR" sz="16600" dirty="0"/>
          </a:p>
        </p:txBody>
      </p:sp>
    </p:spTree>
    <p:extLst>
      <p:ext uri="{BB962C8B-B14F-4D97-AF65-F5344CB8AC3E}">
        <p14:creationId xmlns:p14="http://schemas.microsoft.com/office/powerpoint/2010/main" val="1863575386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SYNTHESE GLOBALE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919018" y="1346518"/>
            <a:ext cx="725296" cy="365125"/>
          </a:xfrm>
        </p:spPr>
        <p:txBody>
          <a:bodyPr/>
          <a:lstStyle/>
          <a:p>
            <a:fld id="{936C95AE-7298-45E1-9514-94AFF5BED89B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C3634FB-1347-4DDF-81E5-A1CF4DCDB5E0}"/>
              </a:ext>
            </a:extLst>
          </p:cNvPr>
          <p:cNvSpPr/>
          <p:nvPr/>
        </p:nvSpPr>
        <p:spPr>
          <a:xfrm>
            <a:off x="526941" y="1905802"/>
            <a:ext cx="11117373" cy="45527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" dist="12700" dir="54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23">
            <a:extLst>
              <a:ext uri="{FF2B5EF4-FFF2-40B4-BE49-F238E27FC236}">
                <a16:creationId xmlns:a16="http://schemas.microsoft.com/office/drawing/2014/main" id="{4FF86662-44BB-4F5A-A9E8-91C78B1648BD}"/>
              </a:ext>
            </a:extLst>
          </p:cNvPr>
          <p:cNvSpPr/>
          <p:nvPr/>
        </p:nvSpPr>
        <p:spPr>
          <a:xfrm>
            <a:off x="5658057" y="5944042"/>
            <a:ext cx="875886" cy="875886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828A9216-BE75-4D75-8107-B46E23F58D8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366" y="6217921"/>
            <a:ext cx="730989" cy="388184"/>
          </a:xfrm>
          <a:prstGeom prst="rect">
            <a:avLst/>
          </a:prstGeom>
        </p:spPr>
      </p:pic>
      <p:pic>
        <p:nvPicPr>
          <p:cNvPr id="5" name="Image 4" descr="Une image contenant capture d’écran&#10;&#10;Description générée automatiquement">
            <a:hlinkClick r:id="rId4"/>
            <a:extLst>
              <a:ext uri="{FF2B5EF4-FFF2-40B4-BE49-F238E27FC236}">
                <a16:creationId xmlns:a16="http://schemas.microsoft.com/office/drawing/2014/main" id="{64816B38-D012-4577-BE2C-DFE4F6EC2E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546" y="2668427"/>
            <a:ext cx="11096628" cy="300817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37DC896-5B22-4345-9BEC-B7FF905F6F8E}"/>
              </a:ext>
            </a:extLst>
          </p:cNvPr>
          <p:cNvSpPr/>
          <p:nvPr/>
        </p:nvSpPr>
        <p:spPr>
          <a:xfrm>
            <a:off x="529183" y="1905694"/>
            <a:ext cx="11117373" cy="5686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800" dirty="0">
                <a:latin typeface="Roboto Light" charset="0"/>
                <a:ea typeface="Roboto Light" charset="0"/>
                <a:cs typeface="Roboto Light" charset="0"/>
              </a:rPr>
              <a:t>GITLAB – ENSTA BRETAGNE</a:t>
            </a:r>
            <a:endParaRPr lang="en-US" sz="2400" dirty="0">
              <a:latin typeface="Roboto Light" charset="0"/>
              <a:ea typeface="Roboto Light" charset="0"/>
              <a:cs typeface="Roboto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9115334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SYNTHESE GLOBALE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919018" y="1346518"/>
            <a:ext cx="725296" cy="365125"/>
          </a:xfrm>
        </p:spPr>
        <p:txBody>
          <a:bodyPr/>
          <a:lstStyle/>
          <a:p>
            <a:fld id="{936C95AE-7298-45E1-9514-94AFF5BED89B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C3634FB-1347-4DDF-81E5-A1CF4DCDB5E0}"/>
              </a:ext>
            </a:extLst>
          </p:cNvPr>
          <p:cNvSpPr/>
          <p:nvPr/>
        </p:nvSpPr>
        <p:spPr>
          <a:xfrm>
            <a:off x="526941" y="1905802"/>
            <a:ext cx="11117373" cy="45527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" dist="12700" dir="54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23">
            <a:extLst>
              <a:ext uri="{FF2B5EF4-FFF2-40B4-BE49-F238E27FC236}">
                <a16:creationId xmlns:a16="http://schemas.microsoft.com/office/drawing/2014/main" id="{4FF86662-44BB-4F5A-A9E8-91C78B1648BD}"/>
              </a:ext>
            </a:extLst>
          </p:cNvPr>
          <p:cNvSpPr/>
          <p:nvPr/>
        </p:nvSpPr>
        <p:spPr>
          <a:xfrm>
            <a:off x="5658057" y="5944042"/>
            <a:ext cx="875886" cy="875886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828A9216-BE75-4D75-8107-B46E23F58D8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366" y="6217921"/>
            <a:ext cx="730989" cy="38818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37DC896-5B22-4345-9BEC-B7FF905F6F8E}"/>
              </a:ext>
            </a:extLst>
          </p:cNvPr>
          <p:cNvSpPr/>
          <p:nvPr/>
        </p:nvSpPr>
        <p:spPr>
          <a:xfrm>
            <a:off x="522173" y="1905802"/>
            <a:ext cx="11117373" cy="5686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800" dirty="0">
                <a:latin typeface="Roboto Light" charset="0"/>
                <a:ea typeface="Roboto Light" charset="0"/>
                <a:cs typeface="Roboto Light" charset="0"/>
              </a:rPr>
              <a:t>JUPYTER NOTEBOOK</a:t>
            </a:r>
            <a:endParaRPr lang="en-US" sz="2400" dirty="0">
              <a:latin typeface="Roboto Light" charset="0"/>
              <a:ea typeface="Roboto Light" charset="0"/>
              <a:cs typeface="Roboto Light" charset="0"/>
            </a:endParaRPr>
          </a:p>
        </p:txBody>
      </p:sp>
      <p:pic>
        <p:nvPicPr>
          <p:cNvPr id="6" name="Image 5">
            <a:hlinkClick r:id="rId4"/>
            <a:extLst>
              <a:ext uri="{FF2B5EF4-FFF2-40B4-BE49-F238E27FC236}">
                <a16:creationId xmlns:a16="http://schemas.microsoft.com/office/drawing/2014/main" id="{99493C20-FE38-4A53-8F95-1F321AB70D9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52" t="12772" r="5584" b="37589"/>
          <a:stretch/>
        </p:blipFill>
        <p:spPr>
          <a:xfrm>
            <a:off x="1432124" y="2788591"/>
            <a:ext cx="9009246" cy="2941628"/>
          </a:xfrm>
          <a:prstGeom prst="rect">
            <a:avLst/>
          </a:prstGeom>
        </p:spPr>
      </p:pic>
      <p:pic>
        <p:nvPicPr>
          <p:cNvPr id="5" name="Image 4" descr="Une image contenant sushi, signe&#10;&#10;Description générée automatiquement">
            <a:extLst>
              <a:ext uri="{FF2B5EF4-FFF2-40B4-BE49-F238E27FC236}">
                <a16:creationId xmlns:a16="http://schemas.microsoft.com/office/drawing/2014/main" id="{F0FEEDFB-EA6C-463B-AC1C-3D5B811395E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128" y="2641038"/>
            <a:ext cx="1233225" cy="1429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670769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SYNTHESE GLOBALE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919018" y="1346518"/>
            <a:ext cx="725296" cy="365125"/>
          </a:xfrm>
        </p:spPr>
        <p:txBody>
          <a:bodyPr/>
          <a:lstStyle/>
          <a:p>
            <a:fld id="{936C95AE-7298-45E1-9514-94AFF5BED89B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C3634FB-1347-4DDF-81E5-A1CF4DCDB5E0}"/>
              </a:ext>
            </a:extLst>
          </p:cNvPr>
          <p:cNvSpPr/>
          <p:nvPr/>
        </p:nvSpPr>
        <p:spPr>
          <a:xfrm>
            <a:off x="526941" y="1905802"/>
            <a:ext cx="11117373" cy="45527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" dist="12700" dir="54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37DC896-5B22-4345-9BEC-B7FF905F6F8E}"/>
              </a:ext>
            </a:extLst>
          </p:cNvPr>
          <p:cNvSpPr/>
          <p:nvPr/>
        </p:nvSpPr>
        <p:spPr>
          <a:xfrm>
            <a:off x="522173" y="1905802"/>
            <a:ext cx="11117373" cy="5686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800" dirty="0">
                <a:latin typeface="Roboto Light" charset="0"/>
                <a:ea typeface="Roboto Light" charset="0"/>
                <a:cs typeface="Roboto Light" charset="0"/>
              </a:rPr>
              <a:t>YOUTUBE</a:t>
            </a:r>
            <a:endParaRPr lang="en-US" sz="2400" dirty="0">
              <a:latin typeface="Roboto Light" charset="0"/>
              <a:ea typeface="Roboto Light" charset="0"/>
              <a:cs typeface="Roboto Light" charset="0"/>
            </a:endParaRPr>
          </a:p>
        </p:txBody>
      </p:sp>
      <p:pic>
        <p:nvPicPr>
          <p:cNvPr id="3" name="Image 2">
            <a:hlinkClick r:id="rId3"/>
            <a:extLst>
              <a:ext uri="{FF2B5EF4-FFF2-40B4-BE49-F238E27FC236}">
                <a16:creationId xmlns:a16="http://schemas.microsoft.com/office/drawing/2014/main" id="{CCFE3BA8-26C3-479C-86EF-389E4B5681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686" y="2454442"/>
            <a:ext cx="11093048" cy="365574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E565C22-9C6F-4F78-9AD7-8F3A18B143EC}"/>
              </a:ext>
            </a:extLst>
          </p:cNvPr>
          <p:cNvSpPr/>
          <p:nvPr/>
        </p:nvSpPr>
        <p:spPr>
          <a:xfrm>
            <a:off x="551266" y="5889870"/>
            <a:ext cx="11073580" cy="568682"/>
          </a:xfrm>
          <a:prstGeom prst="rect">
            <a:avLst/>
          </a:prstGeom>
          <a:solidFill>
            <a:srgbClr val="F1F1F1"/>
          </a:solidFill>
          <a:ln>
            <a:solidFill>
              <a:srgbClr val="F1F1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Oval 23">
            <a:extLst>
              <a:ext uri="{FF2B5EF4-FFF2-40B4-BE49-F238E27FC236}">
                <a16:creationId xmlns:a16="http://schemas.microsoft.com/office/drawing/2014/main" id="{4FF86662-44BB-4F5A-A9E8-91C78B1648BD}"/>
              </a:ext>
            </a:extLst>
          </p:cNvPr>
          <p:cNvSpPr/>
          <p:nvPr/>
        </p:nvSpPr>
        <p:spPr>
          <a:xfrm>
            <a:off x="5658057" y="5944042"/>
            <a:ext cx="875886" cy="875886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828A9216-BE75-4D75-8107-B46E23F58D8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366" y="6208296"/>
            <a:ext cx="730989" cy="388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830721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19"/>
          <p:cNvSpPr/>
          <p:nvPr/>
        </p:nvSpPr>
        <p:spPr>
          <a:xfrm>
            <a:off x="7532207" y="0"/>
            <a:ext cx="4659793" cy="6858000"/>
          </a:xfrm>
          <a:custGeom>
            <a:avLst/>
            <a:gdLst>
              <a:gd name="connsiteX0" fmla="*/ 0 w 4659793"/>
              <a:gd name="connsiteY0" fmla="*/ 0 h 6858000"/>
              <a:gd name="connsiteX1" fmla="*/ 4659793 w 4659793"/>
              <a:gd name="connsiteY1" fmla="*/ 0 h 6858000"/>
              <a:gd name="connsiteX2" fmla="*/ 4659793 w 4659793"/>
              <a:gd name="connsiteY2" fmla="*/ 6858000 h 6858000"/>
              <a:gd name="connsiteX3" fmla="*/ 0 w 4659793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59793" h="6858000">
                <a:moveTo>
                  <a:pt x="0" y="0"/>
                </a:moveTo>
                <a:lnTo>
                  <a:pt x="4659793" y="0"/>
                </a:lnTo>
                <a:lnTo>
                  <a:pt x="465979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outerShdw blurRad="50800" dist="254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/>
          <p:cNvSpPr/>
          <p:nvPr/>
        </p:nvSpPr>
        <p:spPr>
          <a:xfrm>
            <a:off x="6064369" y="0"/>
            <a:ext cx="6127631" cy="6858000"/>
          </a:xfrm>
          <a:custGeom>
            <a:avLst/>
            <a:gdLst>
              <a:gd name="connsiteX0" fmla="*/ 0 w 6127631"/>
              <a:gd name="connsiteY0" fmla="*/ 0 h 6858000"/>
              <a:gd name="connsiteX1" fmla="*/ 5042155 w 6127631"/>
              <a:gd name="connsiteY1" fmla="*/ 0 h 6858000"/>
              <a:gd name="connsiteX2" fmla="*/ 6127631 w 6127631"/>
              <a:gd name="connsiteY2" fmla="*/ 1625159 h 6858000"/>
              <a:gd name="connsiteX3" fmla="*/ 6127631 w 6127631"/>
              <a:gd name="connsiteY3" fmla="*/ 5232842 h 6858000"/>
              <a:gd name="connsiteX4" fmla="*/ 5042155 w 6127631"/>
              <a:gd name="connsiteY4" fmla="*/ 6858000 h 6858000"/>
              <a:gd name="connsiteX5" fmla="*/ 0 w 6127631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127631" h="6858000">
                <a:moveTo>
                  <a:pt x="0" y="0"/>
                </a:moveTo>
                <a:lnTo>
                  <a:pt x="5042155" y="0"/>
                </a:lnTo>
                <a:lnTo>
                  <a:pt x="6127631" y="1625159"/>
                </a:lnTo>
                <a:lnTo>
                  <a:pt x="6127631" y="5232842"/>
                </a:lnTo>
                <a:lnTo>
                  <a:pt x="504215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50800" dist="254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Pentagon 13"/>
          <p:cNvSpPr/>
          <p:nvPr/>
        </p:nvSpPr>
        <p:spPr>
          <a:xfrm>
            <a:off x="3696872" y="0"/>
            <a:ext cx="7332453" cy="6858000"/>
          </a:xfrm>
          <a:prstGeom prst="homePlate">
            <a:avLst>
              <a:gd name="adj" fmla="val 33396"/>
            </a:avLst>
          </a:prstGeom>
          <a:solidFill>
            <a:schemeClr val="accent4"/>
          </a:solidFill>
          <a:ln>
            <a:noFill/>
          </a:ln>
          <a:effectLst>
            <a:outerShdw blurRad="50800" dist="254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Pentagon 14"/>
          <p:cNvSpPr/>
          <p:nvPr/>
        </p:nvSpPr>
        <p:spPr>
          <a:xfrm>
            <a:off x="1930303" y="0"/>
            <a:ext cx="7332453" cy="6858000"/>
          </a:xfrm>
          <a:prstGeom prst="homePlate">
            <a:avLst>
              <a:gd name="adj" fmla="val 33396"/>
            </a:avLst>
          </a:prstGeom>
          <a:solidFill>
            <a:schemeClr val="accent2"/>
          </a:solidFill>
          <a:ln>
            <a:noFill/>
          </a:ln>
          <a:effectLst>
            <a:outerShdw blurRad="50800" dist="254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Pentagon 12"/>
          <p:cNvSpPr/>
          <p:nvPr/>
        </p:nvSpPr>
        <p:spPr>
          <a:xfrm>
            <a:off x="631574" y="0"/>
            <a:ext cx="7332453" cy="6858000"/>
          </a:xfrm>
          <a:prstGeom prst="homePlate">
            <a:avLst>
              <a:gd name="adj" fmla="val 33396"/>
            </a:avLst>
          </a:prstGeom>
          <a:solidFill>
            <a:srgbClr val="76B900"/>
          </a:solidFill>
          <a:ln>
            <a:solidFill>
              <a:srgbClr val="76B900"/>
            </a:solidFill>
          </a:ln>
          <a:effectLst>
            <a:outerShdw blurRad="50800" dist="254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Pentagon 11"/>
          <p:cNvSpPr/>
          <p:nvPr/>
        </p:nvSpPr>
        <p:spPr>
          <a:xfrm>
            <a:off x="303770" y="0"/>
            <a:ext cx="7332453" cy="6858000"/>
          </a:xfrm>
          <a:prstGeom prst="homePlate">
            <a:avLst>
              <a:gd name="adj" fmla="val 33396"/>
            </a:avLst>
          </a:prstGeom>
          <a:solidFill>
            <a:schemeClr val="tx2"/>
          </a:solidFill>
          <a:ln>
            <a:noFill/>
          </a:ln>
          <a:effectLst>
            <a:outerShdw blurRad="50800" dist="254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Pentagon 1"/>
          <p:cNvSpPr/>
          <p:nvPr/>
        </p:nvSpPr>
        <p:spPr>
          <a:xfrm>
            <a:off x="-4297" y="0"/>
            <a:ext cx="7332453" cy="6858000"/>
          </a:xfrm>
          <a:prstGeom prst="homePlate">
            <a:avLst>
              <a:gd name="adj" fmla="val 33396"/>
            </a:avLst>
          </a:prstGeom>
          <a:solidFill>
            <a:schemeClr val="accent2"/>
          </a:solidFill>
          <a:ln>
            <a:noFill/>
          </a:ln>
          <a:effectLst>
            <a:outerShdw blurRad="50800" dist="254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ctangle 42"/>
          <p:cNvSpPr/>
          <p:nvPr/>
        </p:nvSpPr>
        <p:spPr>
          <a:xfrm>
            <a:off x="-63261" y="3136612"/>
            <a:ext cx="350910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3200" b="1" dirty="0">
                <a:solidFill>
                  <a:schemeClr val="bg1"/>
                </a:solidFill>
                <a:latin typeface="Roboto Light" charset="0"/>
                <a:ea typeface="Roboto Thin" charset="0"/>
                <a:cs typeface="Roboto Thin" charset="0"/>
              </a:rPr>
              <a:t>Perspectives</a:t>
            </a:r>
            <a:endParaRPr lang="fr-FR" sz="3200" b="1" dirty="0">
              <a:solidFill>
                <a:schemeClr val="bg1"/>
              </a:solidFill>
              <a:latin typeface="Roboto Thin" charset="0"/>
              <a:ea typeface="Roboto Thin" charset="0"/>
              <a:cs typeface="Roboto Thin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CABCFCE-C7BA-4A6F-AF5C-B7C9912A01DE}"/>
              </a:ext>
            </a:extLst>
          </p:cNvPr>
          <p:cNvSpPr/>
          <p:nvPr/>
        </p:nvSpPr>
        <p:spPr>
          <a:xfrm>
            <a:off x="1408608" y="3967867"/>
            <a:ext cx="3106941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6600" dirty="0">
                <a:solidFill>
                  <a:schemeClr val="bg1"/>
                </a:solidFill>
              </a:rPr>
              <a:t>🤖</a:t>
            </a:r>
            <a:endParaRPr lang="fr-FR" sz="16600" dirty="0"/>
          </a:p>
        </p:txBody>
      </p:sp>
    </p:spTree>
    <p:extLst>
      <p:ext uri="{BB962C8B-B14F-4D97-AF65-F5344CB8AC3E}">
        <p14:creationId xmlns:p14="http://schemas.microsoft.com/office/powerpoint/2010/main" val="3946299391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PERSPECTIVES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919018" y="1346518"/>
            <a:ext cx="725296" cy="365125"/>
          </a:xfrm>
        </p:spPr>
        <p:txBody>
          <a:bodyPr/>
          <a:lstStyle/>
          <a:p>
            <a:fld id="{936C95AE-7298-45E1-9514-94AFF5BED89B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39" name="Freeform 5">
            <a:extLst>
              <a:ext uri="{FF2B5EF4-FFF2-40B4-BE49-F238E27FC236}">
                <a16:creationId xmlns:a16="http://schemas.microsoft.com/office/drawing/2014/main" id="{A0EC9DBB-3683-4749-9684-8B0643122AE0}"/>
              </a:ext>
            </a:extLst>
          </p:cNvPr>
          <p:cNvSpPr>
            <a:spLocks noChangeArrowheads="1"/>
          </p:cNvSpPr>
          <p:nvPr/>
        </p:nvSpPr>
        <p:spPr bwMode="auto">
          <a:xfrm rot="13694377">
            <a:off x="6800825" y="2636318"/>
            <a:ext cx="273780" cy="259738"/>
          </a:xfrm>
          <a:custGeom>
            <a:avLst/>
            <a:gdLst>
              <a:gd name="T0" fmla="*/ 269 w 514"/>
              <a:gd name="T1" fmla="*/ 0 h 489"/>
              <a:gd name="T2" fmla="*/ 59 w 514"/>
              <a:gd name="T3" fmla="*/ 122 h 489"/>
              <a:gd name="T4" fmla="*/ 0 w 514"/>
              <a:gd name="T5" fmla="*/ 63 h 489"/>
              <a:gd name="T6" fmla="*/ 0 w 514"/>
              <a:gd name="T7" fmla="*/ 230 h 489"/>
              <a:gd name="T8" fmla="*/ 166 w 514"/>
              <a:gd name="T9" fmla="*/ 230 h 489"/>
              <a:gd name="T10" fmla="*/ 98 w 514"/>
              <a:gd name="T11" fmla="*/ 161 h 489"/>
              <a:gd name="T12" fmla="*/ 269 w 514"/>
              <a:gd name="T13" fmla="*/ 54 h 489"/>
              <a:gd name="T14" fmla="*/ 459 w 514"/>
              <a:gd name="T15" fmla="*/ 244 h 489"/>
              <a:gd name="T16" fmla="*/ 269 w 514"/>
              <a:gd name="T17" fmla="*/ 435 h 489"/>
              <a:gd name="T18" fmla="*/ 88 w 514"/>
              <a:gd name="T19" fmla="*/ 308 h 489"/>
              <a:gd name="T20" fmla="*/ 34 w 514"/>
              <a:gd name="T21" fmla="*/ 308 h 489"/>
              <a:gd name="T22" fmla="*/ 269 w 514"/>
              <a:gd name="T23" fmla="*/ 488 h 489"/>
              <a:gd name="T24" fmla="*/ 513 w 514"/>
              <a:gd name="T25" fmla="*/ 244 h 489"/>
              <a:gd name="T26" fmla="*/ 269 w 514"/>
              <a:gd name="T27" fmla="*/ 0 h 489"/>
              <a:gd name="T28" fmla="*/ 229 w 514"/>
              <a:gd name="T29" fmla="*/ 127 h 489"/>
              <a:gd name="T30" fmla="*/ 229 w 514"/>
              <a:gd name="T31" fmla="*/ 259 h 489"/>
              <a:gd name="T32" fmla="*/ 352 w 514"/>
              <a:gd name="T33" fmla="*/ 332 h 489"/>
              <a:gd name="T34" fmla="*/ 371 w 514"/>
              <a:gd name="T35" fmla="*/ 298 h 489"/>
              <a:gd name="T36" fmla="*/ 269 w 514"/>
              <a:gd name="T37" fmla="*/ 234 h 489"/>
              <a:gd name="T38" fmla="*/ 269 w 514"/>
              <a:gd name="T39" fmla="*/ 127 h 489"/>
              <a:gd name="T40" fmla="*/ 229 w 514"/>
              <a:gd name="T41" fmla="*/ 127 h 4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514" h="489">
                <a:moveTo>
                  <a:pt x="269" y="0"/>
                </a:moveTo>
                <a:cubicBezTo>
                  <a:pt x="181" y="0"/>
                  <a:pt x="102" y="49"/>
                  <a:pt x="59" y="122"/>
                </a:cubicBezTo>
                <a:lnTo>
                  <a:pt x="0" y="63"/>
                </a:lnTo>
                <a:lnTo>
                  <a:pt x="0" y="230"/>
                </a:lnTo>
                <a:lnTo>
                  <a:pt x="166" y="230"/>
                </a:lnTo>
                <a:lnTo>
                  <a:pt x="98" y="161"/>
                </a:lnTo>
                <a:cubicBezTo>
                  <a:pt x="127" y="98"/>
                  <a:pt x="195" y="54"/>
                  <a:pt x="269" y="54"/>
                </a:cubicBezTo>
                <a:cubicBezTo>
                  <a:pt x="376" y="54"/>
                  <a:pt x="459" y="139"/>
                  <a:pt x="459" y="244"/>
                </a:cubicBezTo>
                <a:cubicBezTo>
                  <a:pt x="459" y="349"/>
                  <a:pt x="376" y="435"/>
                  <a:pt x="269" y="435"/>
                </a:cubicBezTo>
                <a:cubicBezTo>
                  <a:pt x="186" y="435"/>
                  <a:pt x="117" y="381"/>
                  <a:pt x="88" y="308"/>
                </a:cubicBezTo>
                <a:lnTo>
                  <a:pt x="34" y="308"/>
                </a:lnTo>
                <a:cubicBezTo>
                  <a:pt x="63" y="410"/>
                  <a:pt x="156" y="488"/>
                  <a:pt x="269" y="488"/>
                </a:cubicBezTo>
                <a:cubicBezTo>
                  <a:pt x="405" y="488"/>
                  <a:pt x="513" y="376"/>
                  <a:pt x="513" y="244"/>
                </a:cubicBezTo>
                <a:cubicBezTo>
                  <a:pt x="513" y="112"/>
                  <a:pt x="400" y="0"/>
                  <a:pt x="269" y="0"/>
                </a:cubicBezTo>
                <a:close/>
                <a:moveTo>
                  <a:pt x="229" y="127"/>
                </a:moveTo>
                <a:lnTo>
                  <a:pt x="229" y="259"/>
                </a:lnTo>
                <a:lnTo>
                  <a:pt x="352" y="332"/>
                </a:lnTo>
                <a:lnTo>
                  <a:pt x="371" y="298"/>
                </a:lnTo>
                <a:lnTo>
                  <a:pt x="269" y="234"/>
                </a:lnTo>
                <a:lnTo>
                  <a:pt x="269" y="127"/>
                </a:lnTo>
                <a:lnTo>
                  <a:pt x="229" y="12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pic>
        <p:nvPicPr>
          <p:cNvPr id="3" name="getfvid_86225901_1000468410368286_8578280757292357761_n">
            <a:hlinkClick r:id="" action="ppaction://media"/>
            <a:extLst>
              <a:ext uri="{FF2B5EF4-FFF2-40B4-BE49-F238E27FC236}">
                <a16:creationId xmlns:a16="http://schemas.microsoft.com/office/drawing/2014/main" id="{828ADAE7-DC1B-4E4E-BB2D-D10E8539ABE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587592" y="1595388"/>
            <a:ext cx="7016816" cy="5262612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4E17E6FB-9CA2-4322-9C9F-78E9A2107382}"/>
              </a:ext>
            </a:extLst>
          </p:cNvPr>
          <p:cNvSpPr txBox="1"/>
          <p:nvPr/>
        </p:nvSpPr>
        <p:spPr>
          <a:xfrm>
            <a:off x="99731" y="5534561"/>
            <a:ext cx="248786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000" dirty="0"/>
              <a:t>    70 000 </a:t>
            </a:r>
          </a:p>
          <a:p>
            <a:r>
              <a:rPr lang="fr-FR" sz="4000" dirty="0"/>
              <a:t>GPU Heure</a:t>
            </a:r>
          </a:p>
        </p:txBody>
      </p:sp>
      <p:pic>
        <p:nvPicPr>
          <p:cNvPr id="7" name="Image 6" descr="Une image contenant horloge, signe&#10;&#10;Description générée automatiquement">
            <a:extLst>
              <a:ext uri="{FF2B5EF4-FFF2-40B4-BE49-F238E27FC236}">
                <a16:creationId xmlns:a16="http://schemas.microsoft.com/office/drawing/2014/main" id="{F2010CAE-9B00-4F7D-8BA3-79188864082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386732" y="1795004"/>
            <a:ext cx="1913860" cy="2468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36987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2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789" y="652830"/>
            <a:ext cx="11230421" cy="431020"/>
          </a:xfrm>
        </p:spPr>
        <p:txBody>
          <a:bodyPr/>
          <a:lstStyle/>
          <a:p>
            <a:r>
              <a:rPr lang="en-US" dirty="0"/>
              <a:t>CONTEXTE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919018" y="1346518"/>
            <a:ext cx="725296" cy="365125"/>
          </a:xfrm>
        </p:spPr>
        <p:txBody>
          <a:bodyPr/>
          <a:lstStyle/>
          <a:p>
            <a:fld id="{936C95AE-7298-45E1-9514-94AFF5BED89B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39" name="Freeform 5">
            <a:extLst>
              <a:ext uri="{FF2B5EF4-FFF2-40B4-BE49-F238E27FC236}">
                <a16:creationId xmlns:a16="http://schemas.microsoft.com/office/drawing/2014/main" id="{A0EC9DBB-3683-4749-9684-8B0643122AE0}"/>
              </a:ext>
            </a:extLst>
          </p:cNvPr>
          <p:cNvSpPr>
            <a:spLocks noChangeArrowheads="1"/>
          </p:cNvSpPr>
          <p:nvPr/>
        </p:nvSpPr>
        <p:spPr bwMode="auto">
          <a:xfrm rot="13694377">
            <a:off x="6129021" y="1917860"/>
            <a:ext cx="273780" cy="259738"/>
          </a:xfrm>
          <a:custGeom>
            <a:avLst/>
            <a:gdLst>
              <a:gd name="T0" fmla="*/ 269 w 514"/>
              <a:gd name="T1" fmla="*/ 0 h 489"/>
              <a:gd name="T2" fmla="*/ 59 w 514"/>
              <a:gd name="T3" fmla="*/ 122 h 489"/>
              <a:gd name="T4" fmla="*/ 0 w 514"/>
              <a:gd name="T5" fmla="*/ 63 h 489"/>
              <a:gd name="T6" fmla="*/ 0 w 514"/>
              <a:gd name="T7" fmla="*/ 230 h 489"/>
              <a:gd name="T8" fmla="*/ 166 w 514"/>
              <a:gd name="T9" fmla="*/ 230 h 489"/>
              <a:gd name="T10" fmla="*/ 98 w 514"/>
              <a:gd name="T11" fmla="*/ 161 h 489"/>
              <a:gd name="T12" fmla="*/ 269 w 514"/>
              <a:gd name="T13" fmla="*/ 54 h 489"/>
              <a:gd name="T14" fmla="*/ 459 w 514"/>
              <a:gd name="T15" fmla="*/ 244 h 489"/>
              <a:gd name="T16" fmla="*/ 269 w 514"/>
              <a:gd name="T17" fmla="*/ 435 h 489"/>
              <a:gd name="T18" fmla="*/ 88 w 514"/>
              <a:gd name="T19" fmla="*/ 308 h 489"/>
              <a:gd name="T20" fmla="*/ 34 w 514"/>
              <a:gd name="T21" fmla="*/ 308 h 489"/>
              <a:gd name="T22" fmla="*/ 269 w 514"/>
              <a:gd name="T23" fmla="*/ 488 h 489"/>
              <a:gd name="T24" fmla="*/ 513 w 514"/>
              <a:gd name="T25" fmla="*/ 244 h 489"/>
              <a:gd name="T26" fmla="*/ 269 w 514"/>
              <a:gd name="T27" fmla="*/ 0 h 489"/>
              <a:gd name="T28" fmla="*/ 229 w 514"/>
              <a:gd name="T29" fmla="*/ 127 h 489"/>
              <a:gd name="T30" fmla="*/ 229 w 514"/>
              <a:gd name="T31" fmla="*/ 259 h 489"/>
              <a:gd name="T32" fmla="*/ 352 w 514"/>
              <a:gd name="T33" fmla="*/ 332 h 489"/>
              <a:gd name="T34" fmla="*/ 371 w 514"/>
              <a:gd name="T35" fmla="*/ 298 h 489"/>
              <a:gd name="T36" fmla="*/ 269 w 514"/>
              <a:gd name="T37" fmla="*/ 234 h 489"/>
              <a:gd name="T38" fmla="*/ 269 w 514"/>
              <a:gd name="T39" fmla="*/ 127 h 489"/>
              <a:gd name="T40" fmla="*/ 229 w 514"/>
              <a:gd name="T41" fmla="*/ 127 h 4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514" h="489">
                <a:moveTo>
                  <a:pt x="269" y="0"/>
                </a:moveTo>
                <a:cubicBezTo>
                  <a:pt x="181" y="0"/>
                  <a:pt x="102" y="49"/>
                  <a:pt x="59" y="122"/>
                </a:cubicBezTo>
                <a:lnTo>
                  <a:pt x="0" y="63"/>
                </a:lnTo>
                <a:lnTo>
                  <a:pt x="0" y="230"/>
                </a:lnTo>
                <a:lnTo>
                  <a:pt x="166" y="230"/>
                </a:lnTo>
                <a:lnTo>
                  <a:pt x="98" y="161"/>
                </a:lnTo>
                <a:cubicBezTo>
                  <a:pt x="127" y="98"/>
                  <a:pt x="195" y="54"/>
                  <a:pt x="269" y="54"/>
                </a:cubicBezTo>
                <a:cubicBezTo>
                  <a:pt x="376" y="54"/>
                  <a:pt x="459" y="139"/>
                  <a:pt x="459" y="244"/>
                </a:cubicBezTo>
                <a:cubicBezTo>
                  <a:pt x="459" y="349"/>
                  <a:pt x="376" y="435"/>
                  <a:pt x="269" y="435"/>
                </a:cubicBezTo>
                <a:cubicBezTo>
                  <a:pt x="186" y="435"/>
                  <a:pt x="117" y="381"/>
                  <a:pt x="88" y="308"/>
                </a:cubicBezTo>
                <a:lnTo>
                  <a:pt x="34" y="308"/>
                </a:lnTo>
                <a:cubicBezTo>
                  <a:pt x="63" y="410"/>
                  <a:pt x="156" y="488"/>
                  <a:pt x="269" y="488"/>
                </a:cubicBezTo>
                <a:cubicBezTo>
                  <a:pt x="405" y="488"/>
                  <a:pt x="513" y="376"/>
                  <a:pt x="513" y="244"/>
                </a:cubicBezTo>
                <a:cubicBezTo>
                  <a:pt x="513" y="112"/>
                  <a:pt x="400" y="0"/>
                  <a:pt x="269" y="0"/>
                </a:cubicBezTo>
                <a:close/>
                <a:moveTo>
                  <a:pt x="229" y="127"/>
                </a:moveTo>
                <a:lnTo>
                  <a:pt x="229" y="259"/>
                </a:lnTo>
                <a:lnTo>
                  <a:pt x="352" y="332"/>
                </a:lnTo>
                <a:lnTo>
                  <a:pt x="371" y="298"/>
                </a:lnTo>
                <a:lnTo>
                  <a:pt x="269" y="234"/>
                </a:lnTo>
                <a:lnTo>
                  <a:pt x="269" y="127"/>
                </a:lnTo>
                <a:lnTo>
                  <a:pt x="229" y="12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grpSp>
        <p:nvGrpSpPr>
          <p:cNvPr id="33" name="Groupe 32">
            <a:extLst>
              <a:ext uri="{FF2B5EF4-FFF2-40B4-BE49-F238E27FC236}">
                <a16:creationId xmlns:a16="http://schemas.microsoft.com/office/drawing/2014/main" id="{38D5F1BF-03C5-4889-B575-5A8D7884C1D2}"/>
              </a:ext>
            </a:extLst>
          </p:cNvPr>
          <p:cNvGrpSpPr/>
          <p:nvPr/>
        </p:nvGrpSpPr>
        <p:grpSpPr>
          <a:xfrm>
            <a:off x="3071205" y="3455543"/>
            <a:ext cx="6049587" cy="2163642"/>
            <a:chOff x="2010657" y="3671977"/>
            <a:chExt cx="5829411" cy="1814424"/>
          </a:xfrm>
        </p:grpSpPr>
        <p:grpSp>
          <p:nvGrpSpPr>
            <p:cNvPr id="15" name="Groupe 14">
              <a:extLst>
                <a:ext uri="{FF2B5EF4-FFF2-40B4-BE49-F238E27FC236}">
                  <a16:creationId xmlns:a16="http://schemas.microsoft.com/office/drawing/2014/main" id="{7950722C-34EA-4406-A9DD-16451885D3CB}"/>
                </a:ext>
              </a:extLst>
            </p:cNvPr>
            <p:cNvGrpSpPr/>
            <p:nvPr/>
          </p:nvGrpSpPr>
          <p:grpSpPr>
            <a:xfrm>
              <a:off x="5066324" y="3679509"/>
              <a:ext cx="1556447" cy="1779340"/>
              <a:chOff x="6991150" y="4167172"/>
              <a:chExt cx="2102382" cy="2363069"/>
            </a:xfrm>
          </p:grpSpPr>
          <p:pic>
            <p:nvPicPr>
              <p:cNvPr id="16" name="Image 15">
                <a:extLst>
                  <a:ext uri="{FF2B5EF4-FFF2-40B4-BE49-F238E27FC236}">
                    <a16:creationId xmlns:a16="http://schemas.microsoft.com/office/drawing/2014/main" id="{0704D3A8-11B8-43F5-8C3E-0B482CF53E1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96" t="32066" r="-396" b="30706"/>
              <a:stretch/>
            </p:blipFill>
            <p:spPr>
              <a:xfrm rot="200995">
                <a:off x="7192380" y="6020594"/>
                <a:ext cx="1368979" cy="509647"/>
              </a:xfrm>
              <a:prstGeom prst="rect">
                <a:avLst/>
              </a:prstGeom>
            </p:spPr>
          </p:pic>
          <p:pic>
            <p:nvPicPr>
              <p:cNvPr id="18" name="Image 17" descr="Une image contenant objet&#10;&#10;Description générée automatiquement">
                <a:extLst>
                  <a:ext uri="{FF2B5EF4-FFF2-40B4-BE49-F238E27FC236}">
                    <a16:creationId xmlns:a16="http://schemas.microsoft.com/office/drawing/2014/main" id="{8AABAC44-6CDF-4EBE-811C-6321E22C2D3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289" t="22217" r="8931" b="16292"/>
              <a:stretch/>
            </p:blipFill>
            <p:spPr>
              <a:xfrm rot="794242">
                <a:off x="6991150" y="4896210"/>
                <a:ext cx="794710" cy="887118"/>
              </a:xfrm>
              <a:prstGeom prst="rect">
                <a:avLst/>
              </a:prstGeom>
            </p:spPr>
          </p:pic>
          <p:pic>
            <p:nvPicPr>
              <p:cNvPr id="10" name="Image 9" descr="Une image contenant neige, assis, voiture, petit&#10;&#10;Description générée automatiquement">
                <a:extLst>
                  <a:ext uri="{FF2B5EF4-FFF2-40B4-BE49-F238E27FC236}">
                    <a16:creationId xmlns:a16="http://schemas.microsoft.com/office/drawing/2014/main" id="{C730B3F6-7397-4910-A31C-782CF8AAF88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7760" b="71719" l="49766" r="89922">
                            <a14:foregroundMark x1="50039" y1="42292" x2="51914" y2="35573"/>
                            <a14:foregroundMark x1="56465" y1="30807" x2="60469" y2="26615"/>
                            <a14:foregroundMark x1="60469" y1="26615" x2="63281" y2="20729"/>
                            <a14:foregroundMark x1="63281" y1="20729" x2="85078" y2="16927"/>
                            <a14:foregroundMark x1="85078" y1="16927" x2="87500" y2="23125"/>
                            <a14:foregroundMark x1="87500" y1="23125" x2="89531" y2="36979"/>
                            <a14:foregroundMark x1="89531" y1="36979" x2="88086" y2="43958"/>
                            <a14:foregroundMark x1="88086" y1="43958" x2="91563" y2="49583"/>
                            <a14:foregroundMark x1="91563" y1="49583" x2="93750" y2="56146"/>
                            <a14:foregroundMark x1="93750" y1="56146" x2="91680" y2="62552"/>
                            <a14:foregroundMark x1="91680" y1="62552" x2="60313" y2="71719"/>
                            <a14:foregroundMark x1="60313" y1="71719" x2="49766" y2="41927"/>
                            <a14:foregroundMark x1="74609" y1="18802" x2="79766" y2="21875"/>
                            <a14:foregroundMark x1="79766" y1="21875" x2="85352" y2="21042"/>
                            <a14:foregroundMark x1="85352" y1="21042" x2="80625" y2="17760"/>
                            <a14:foregroundMark x1="80625" y1="17760" x2="74727" y2="19427"/>
                            <a14:foregroundMark x1="71016" y1="60573" x2="72891" y2="63542"/>
                            <a14:backgroundMark x1="51875" y1="34948" x2="56328" y2="31198"/>
                            <a14:backgroundMark x1="56328" y1="31198" x2="51992" y2="35469"/>
                            <a14:backgroundMark x1="51992" y1="35469" x2="51953" y2="35677"/>
                            <a14:backgroundMark x1="52031" y1="36927" x2="52227" y2="3593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8655" t="14801" r="5473" b="27003"/>
              <a:stretch/>
            </p:blipFill>
            <p:spPr>
              <a:xfrm rot="21138681">
                <a:off x="8071010" y="4978210"/>
                <a:ext cx="1022522" cy="972925"/>
              </a:xfrm>
              <a:prstGeom prst="rect">
                <a:avLst/>
              </a:prstGeom>
            </p:spPr>
          </p:pic>
          <p:pic>
            <p:nvPicPr>
              <p:cNvPr id="12" name="Image 11" descr="Une image contenant route, extérieur, petit, homme&#10;&#10;Description générée automatiquement">
                <a:extLst>
                  <a:ext uri="{FF2B5EF4-FFF2-40B4-BE49-F238E27FC236}">
                    <a16:creationId xmlns:a16="http://schemas.microsoft.com/office/drawing/2014/main" id="{C1B74228-494E-4E23-AE46-5A2A97BEA21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17708" b="70625" l="17383" r="78203">
                            <a14:foregroundMark x1="23438" y1="68490" x2="23242" y2="46875"/>
                            <a14:foregroundMark x1="18822" y1="41941" x2="18555" y2="35469"/>
                            <a14:foregroundMark x1="18555" y1="35469" x2="23633" y2="33125"/>
                            <a14:foregroundMark x1="23633" y1="33125" x2="28488" y2="22307"/>
                            <a14:foregroundMark x1="29102" y1="20938" x2="33672" y2="16979"/>
                            <a14:foregroundMark x1="33672" y1="16979" x2="39141" y2="17135"/>
                            <a14:foregroundMark x1="39141" y1="17135" x2="42891" y2="22552"/>
                            <a14:foregroundMark x1="42891" y1="22552" x2="47422" y2="18542"/>
                            <a14:foregroundMark x1="47422" y1="18542" x2="52891" y2="19531"/>
                            <a14:foregroundMark x1="52891" y1="19531" x2="56094" y2="25365"/>
                            <a14:foregroundMark x1="56094" y1="25365" x2="57070" y2="18229"/>
                            <a14:foregroundMark x1="57070" y1="18229" x2="63047" y2="17865"/>
                            <a14:foregroundMark x1="63047" y1="17865" x2="68438" y2="19896"/>
                            <a14:foregroundMark x1="68438" y1="19896" x2="72383" y2="34271"/>
                            <a14:foregroundMark x1="72383" y1="34271" x2="77617" y2="35833"/>
                            <a14:foregroundMark x1="77617" y1="35833" x2="78555" y2="42760"/>
                            <a14:foregroundMark x1="78555" y1="42760" x2="73359" y2="41979"/>
                            <a14:foregroundMark x1="73359" y1="41979" x2="71055" y2="70781"/>
                            <a14:foregroundMark x1="28772" y1="69057" x2="23789" y2="68854"/>
                            <a14:foregroundMark x1="31322" y1="69161" x2="28890" y2="69062"/>
                            <a14:foregroundMark x1="71055" y1="70781" x2="66339" y2="70589"/>
                            <a14:foregroundMark x1="22227" y1="41094" x2="18483" y2="37840"/>
                            <a14:foregroundMark x1="18483" y1="36405" x2="21484" y2="32188"/>
                            <a14:foregroundMark x1="21484" y1="32188" x2="23008" y2="39010"/>
                            <a14:foregroundMark x1="23008" y1="39010" x2="22227" y2="41354"/>
                            <a14:foregroundMark x1="20938" y1="42708" x2="19089" y2="39946"/>
                            <a14:foregroundMark x1="19090" y1="40056" x2="20859" y2="42813"/>
                            <a14:foregroundMark x1="73320" y1="42813" x2="78398" y2="40573"/>
                            <a14:foregroundMark x1="78398" y1="40573" x2="76563" y2="33854"/>
                            <a14:foregroundMark x1="76563" y1="33854" x2="72891" y2="38802"/>
                            <a14:foregroundMark x1="72891" y1="38802" x2="73320" y2="42917"/>
                            <a14:foregroundMark x1="75078" y1="33542" x2="78398" y2="39427"/>
                            <a14:foregroundMark x1="78398" y1="39427" x2="74727" y2="34375"/>
                            <a14:foregroundMark x1="74727" y1="34375" x2="74727" y2="33906"/>
                            <a14:foregroundMark x1="78086" y1="41823" x2="73711" y2="37604"/>
                            <a14:foregroundMark x1="73711" y1="37604" x2="78281" y2="41198"/>
                            <a14:foregroundMark x1="78281" y1="41198" x2="78281" y2="41823"/>
                            <a14:foregroundMark x1="30143" y1="69307" x2="26641" y2="64688"/>
                            <a14:foregroundMark x1="50391" y1="40833" x2="50195" y2="40990"/>
                            <a14:foregroundMark x1="51133" y1="41198" x2="51133" y2="41615"/>
                            <a14:foregroundMark x1="30781" y1="23385" x2="33906" y2="17760"/>
                            <a14:foregroundMark x1="33906" y1="17760" x2="39570" y2="16771"/>
                            <a14:foregroundMark x1="39570" y1="16771" x2="61523" y2="16979"/>
                            <a14:foregroundMark x1="61523" y1="16979" x2="66016" y2="20833"/>
                            <a14:foregroundMark x1="66016" y1="20833" x2="55117" y2="24010"/>
                            <a14:foregroundMark x1="55117" y1="24010" x2="52969" y2="31094"/>
                            <a14:foregroundMark x1="52969" y1="31094" x2="52695" y2="38646"/>
                            <a14:foregroundMark x1="52695" y1="38646" x2="50742" y2="45365"/>
                            <a14:foregroundMark x1="50742" y1="45365" x2="46563" y2="40938"/>
                            <a14:foregroundMark x1="46563" y1="40938" x2="45078" y2="26823"/>
                            <a14:foregroundMark x1="45078" y1="26823" x2="41328" y2="21510"/>
                            <a14:foregroundMark x1="41328" y1="21510" x2="30859" y2="23125"/>
                            <a14:foregroundMark x1="52969" y1="34844" x2="47422" y2="33958"/>
                            <a14:foregroundMark x1="47422" y1="33958" x2="32813" y2="23385"/>
                            <a14:foregroundMark x1="32813" y1="23385" x2="35039" y2="16875"/>
                            <a14:foregroundMark x1="35039" y1="16875" x2="40547" y2="16875"/>
                            <a14:foregroundMark x1="40547" y1="16875" x2="45781" y2="16406"/>
                            <a14:foregroundMark x1="45781" y1="16406" x2="69336" y2="17708"/>
                            <a14:foregroundMark x1="69336" y1="17708" x2="69727" y2="24740"/>
                            <a14:foregroundMark x1="69727" y1="24740" x2="58086" y2="30573"/>
                            <a14:foregroundMark x1="58086" y1="30573" x2="53750" y2="34844"/>
                            <a14:foregroundMark x1="53750" y1="34844" x2="52344" y2="35104"/>
                            <a14:backgroundMark x1="18398" y1="35208" x2="18438" y2="42240"/>
                            <a14:backgroundMark x1="18438" y1="42240" x2="23125" y2="45365"/>
                            <a14:backgroundMark x1="23125" y1="45365" x2="18281" y2="42188"/>
                            <a14:backgroundMark x1="18281" y1="42188" x2="18281" y2="35208"/>
                            <a14:backgroundMark x1="18281" y1="35208" x2="18281" y2="35208"/>
                            <a14:backgroundMark x1="22617" y1="45156" x2="21875" y2="45000"/>
                            <a14:backgroundMark x1="20508" y1="44792" x2="22148" y2="45885"/>
                            <a14:backgroundMark x1="17813" y1="39167" x2="17813" y2="39167"/>
                            <a14:backgroundMark x1="18203" y1="38646" x2="17734" y2="36458"/>
                            <a14:backgroundMark x1="25898" y1="27292" x2="28867" y2="21198"/>
                            <a14:backgroundMark x1="28867" y1="21198" x2="26445" y2="21771"/>
                            <a14:backgroundMark x1="29492" y1="70104" x2="50547" y2="67500"/>
                            <a14:backgroundMark x1="50547" y1="67500" x2="55859" y2="69479"/>
                            <a14:backgroundMark x1="55859" y1="69479" x2="61211" y2="68542"/>
                            <a14:backgroundMark x1="61211" y1="68542" x2="66523" y2="70260"/>
                            <a14:backgroundMark x1="66523" y1="70260" x2="61406" y2="72396"/>
                            <a14:backgroundMark x1="61406" y1="72396" x2="32656" y2="72135"/>
                            <a14:backgroundMark x1="32656" y1="72135" x2="29219" y2="69948"/>
                            <a14:backgroundMark x1="38828" y1="69948" x2="44648" y2="68385"/>
                            <a14:backgroundMark x1="44648" y1="68385" x2="61289" y2="68958"/>
                            <a14:backgroundMark x1="61289" y1="68958" x2="55664" y2="72135"/>
                            <a14:backgroundMark x1="55664" y1="72135" x2="39453" y2="71302"/>
                            <a14:backgroundMark x1="39453" y1="71302" x2="38477" y2="70208"/>
                            <a14:backgroundMark x1="42227" y1="70833" x2="48438" y2="68854"/>
                            <a14:backgroundMark x1="48438" y1="68854" x2="53711" y2="68854"/>
                            <a14:backgroundMark x1="53711" y1="68854" x2="59570" y2="68750"/>
                            <a14:backgroundMark x1="59570" y1="68750" x2="54805" y2="71667"/>
                            <a14:backgroundMark x1="54805" y1="71667" x2="43281" y2="71094"/>
                            <a14:backgroundMark x1="43281" y1="71094" x2="48438" y2="68021"/>
                            <a14:backgroundMark x1="48438" y1="68021" x2="53867" y2="67865"/>
                            <a14:backgroundMark x1="53867" y1="67865" x2="59531" y2="69063"/>
                            <a14:backgroundMark x1="59531" y1="69063" x2="48945" y2="70833"/>
                            <a14:backgroundMark x1="48945" y1="70833" x2="60078" y2="69948"/>
                            <a14:backgroundMark x1="60078" y1="69948" x2="47969" y2="70313"/>
                            <a14:backgroundMark x1="47969" y1="70313" x2="53867" y2="69375"/>
                            <a14:backgroundMark x1="53867" y1="69375" x2="59102" y2="69844"/>
                            <a14:backgroundMark x1="59102" y1="69844" x2="49922" y2="70729"/>
                            <a14:backgroundMark x1="58945" y1="69948" x2="64219" y2="69792"/>
                            <a14:backgroundMark x1="64219" y1="69792" x2="58867" y2="69896"/>
                            <a14:backgroundMark x1="58867" y1="69896" x2="64141" y2="70729"/>
                            <a14:backgroundMark x1="64141" y1="70729" x2="60781" y2="69583"/>
                            <a14:backgroundMark x1="45898" y1="69219" x2="43984" y2="70729"/>
                            <a14:backgroundMark x1="46445" y1="70573" x2="43320" y2="70104"/>
                            <a14:backgroundMark x1="17539" y1="37292" x2="17539" y2="37292"/>
                            <a14:backgroundMark x1="17461" y1="38177" x2="17461" y2="38177"/>
                            <a14:backgroundMark x1="17461" y1="38177" x2="17383" y2="38646"/>
                            <a14:backgroundMark x1="17383" y1="37083" x2="17656" y2="37552"/>
                            <a14:backgroundMark x1="17539" y1="37656" x2="17539" y2="37656"/>
                            <a14:backgroundMark x1="17539" y1="37813" x2="17539" y2="37813"/>
                            <a14:backgroundMark x1="17539" y1="37917" x2="17539" y2="37917"/>
                            <a14:backgroundMark x1="17461" y1="37448" x2="17461" y2="37448"/>
                            <a14:backgroundMark x1="17461" y1="37448" x2="17461" y2="37448"/>
                            <a14:backgroundMark x1="17383" y1="38177" x2="17383" y2="38177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453" t="16722" r="20948" b="28318"/>
              <a:stretch/>
            </p:blipFill>
            <p:spPr>
              <a:xfrm rot="569382">
                <a:off x="7441623" y="4167172"/>
                <a:ext cx="1119676" cy="737281"/>
              </a:xfrm>
              <a:prstGeom prst="rect">
                <a:avLst/>
              </a:prstGeom>
            </p:spPr>
          </p:pic>
        </p:grpSp>
        <p:grpSp>
          <p:nvGrpSpPr>
            <p:cNvPr id="24" name="Groupe 23">
              <a:extLst>
                <a:ext uri="{FF2B5EF4-FFF2-40B4-BE49-F238E27FC236}">
                  <a16:creationId xmlns:a16="http://schemas.microsoft.com/office/drawing/2014/main" id="{EEDF38E5-2C18-458A-8FC5-83061A97C0EA}"/>
                </a:ext>
              </a:extLst>
            </p:cNvPr>
            <p:cNvGrpSpPr/>
            <p:nvPr/>
          </p:nvGrpSpPr>
          <p:grpSpPr>
            <a:xfrm>
              <a:off x="2010657" y="3671977"/>
              <a:ext cx="3376741" cy="1814424"/>
              <a:chOff x="2909197" y="4399372"/>
              <a:chExt cx="4033934" cy="2112487"/>
            </a:xfrm>
          </p:grpSpPr>
          <p:grpSp>
            <p:nvGrpSpPr>
              <p:cNvPr id="14" name="Groupe 13">
                <a:extLst>
                  <a:ext uri="{FF2B5EF4-FFF2-40B4-BE49-F238E27FC236}">
                    <a16:creationId xmlns:a16="http://schemas.microsoft.com/office/drawing/2014/main" id="{55DB066D-2F4A-4984-92B5-A68A8B5AD118}"/>
                  </a:ext>
                </a:extLst>
              </p:cNvPr>
              <p:cNvGrpSpPr/>
              <p:nvPr/>
            </p:nvGrpSpPr>
            <p:grpSpPr>
              <a:xfrm>
                <a:off x="2909197" y="4399372"/>
                <a:ext cx="2654482" cy="2028596"/>
                <a:chOff x="1833629" y="4176572"/>
                <a:chExt cx="2654482" cy="2028596"/>
              </a:xfrm>
            </p:grpSpPr>
            <p:pic>
              <p:nvPicPr>
                <p:cNvPr id="8" name="Image 7" descr="Une image contenant équipement électronique, circuit&#10;&#10;Description générée automatiquement">
                  <a:extLst>
                    <a:ext uri="{FF2B5EF4-FFF2-40B4-BE49-F238E27FC236}">
                      <a16:creationId xmlns:a16="http://schemas.microsoft.com/office/drawing/2014/main" id="{51C7148C-16BA-4F28-8A70-EB965634617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676" t="27156" r="27085" b="28196"/>
                <a:stretch/>
              </p:blipFill>
              <p:spPr>
                <a:xfrm rot="16200000">
                  <a:off x="1899100" y="4111101"/>
                  <a:ext cx="2028596" cy="2159538"/>
                </a:xfrm>
                <a:prstGeom prst="rect">
                  <a:avLst/>
                </a:prstGeom>
              </p:spPr>
            </p:pic>
            <p:pic>
              <p:nvPicPr>
                <p:cNvPr id="13" name="Image 12" descr="Une image contenant dessin&#10;&#10;Description générée automatiquement">
                  <a:extLst>
                    <a:ext uri="{FF2B5EF4-FFF2-40B4-BE49-F238E27FC236}">
                      <a16:creationId xmlns:a16="http://schemas.microsoft.com/office/drawing/2014/main" id="{E373D618-0B40-4B5D-95C6-C139BC957F8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36397" b="4104"/>
                <a:stretch/>
              </p:blipFill>
              <p:spPr>
                <a:xfrm>
                  <a:off x="3993165" y="5232816"/>
                  <a:ext cx="494946" cy="294485"/>
                </a:xfrm>
                <a:prstGeom prst="rect">
                  <a:avLst/>
                </a:prstGeom>
              </p:spPr>
            </p:pic>
          </p:grpSp>
          <p:cxnSp>
            <p:nvCxnSpPr>
              <p:cNvPr id="19" name="Connecteur droit 18">
                <a:extLst>
                  <a:ext uri="{FF2B5EF4-FFF2-40B4-BE49-F238E27FC236}">
                    <a16:creationId xmlns:a16="http://schemas.microsoft.com/office/drawing/2014/main" id="{BF5F7ED6-A053-4EC5-8697-48872410212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557100" y="4448524"/>
                <a:ext cx="1245802" cy="1007093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Connecteur droit 21">
                <a:extLst>
                  <a:ext uri="{FF2B5EF4-FFF2-40B4-BE49-F238E27FC236}">
                    <a16:creationId xmlns:a16="http://schemas.microsoft.com/office/drawing/2014/main" id="{5D249B49-4A7A-4AF9-930E-AB7053917EB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59421" y="5718058"/>
                <a:ext cx="1383710" cy="793801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5" name="ZoneTexte 24">
              <a:extLst>
                <a:ext uri="{FF2B5EF4-FFF2-40B4-BE49-F238E27FC236}">
                  <a16:creationId xmlns:a16="http://schemas.microsoft.com/office/drawing/2014/main" id="{5B480526-FD5A-4583-A0D1-2730D25E000D}"/>
                </a:ext>
              </a:extLst>
            </p:cNvPr>
            <p:cNvSpPr txBox="1"/>
            <p:nvPr/>
          </p:nvSpPr>
          <p:spPr>
            <a:xfrm>
              <a:off x="6696571" y="3789911"/>
              <a:ext cx="9055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b="1" dirty="0">
                  <a:solidFill>
                    <a:srgbClr val="76B900"/>
                  </a:solidFill>
                </a:rPr>
                <a:t>DART ?</a:t>
              </a:r>
            </a:p>
          </p:txBody>
        </p:sp>
        <p:sp>
          <p:nvSpPr>
            <p:cNvPr id="27" name="ZoneTexte 26">
              <a:extLst>
                <a:ext uri="{FF2B5EF4-FFF2-40B4-BE49-F238E27FC236}">
                  <a16:creationId xmlns:a16="http://schemas.microsoft.com/office/drawing/2014/main" id="{7900C647-2D5A-465B-A946-879EC52915FC}"/>
                </a:ext>
              </a:extLst>
            </p:cNvPr>
            <p:cNvSpPr txBox="1"/>
            <p:nvPr/>
          </p:nvSpPr>
          <p:spPr>
            <a:xfrm>
              <a:off x="6722485" y="4076380"/>
              <a:ext cx="9055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b="1" dirty="0">
                  <a:solidFill>
                    <a:srgbClr val="76B900"/>
                  </a:solidFill>
                </a:rPr>
                <a:t>NAO ?</a:t>
              </a:r>
            </a:p>
          </p:txBody>
        </p:sp>
        <p:sp>
          <p:nvSpPr>
            <p:cNvPr id="28" name="ZoneTexte 27">
              <a:extLst>
                <a:ext uri="{FF2B5EF4-FFF2-40B4-BE49-F238E27FC236}">
                  <a16:creationId xmlns:a16="http://schemas.microsoft.com/office/drawing/2014/main" id="{77FB1DC4-8C09-4DF5-955C-E8054852F78F}"/>
                </a:ext>
              </a:extLst>
            </p:cNvPr>
            <p:cNvSpPr txBox="1"/>
            <p:nvPr/>
          </p:nvSpPr>
          <p:spPr>
            <a:xfrm>
              <a:off x="6722485" y="4360874"/>
              <a:ext cx="9055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b="1" dirty="0">
                  <a:solidFill>
                    <a:srgbClr val="76B900"/>
                  </a:solidFill>
                </a:rPr>
                <a:t>UUV ?</a:t>
              </a:r>
            </a:p>
          </p:txBody>
        </p:sp>
        <p:sp>
          <p:nvSpPr>
            <p:cNvPr id="29" name="ZoneTexte 28">
              <a:extLst>
                <a:ext uri="{FF2B5EF4-FFF2-40B4-BE49-F238E27FC236}">
                  <a16:creationId xmlns:a16="http://schemas.microsoft.com/office/drawing/2014/main" id="{949ABDE0-8ABA-4879-AEBC-50AA262E1B13}"/>
                </a:ext>
              </a:extLst>
            </p:cNvPr>
            <p:cNvSpPr txBox="1"/>
            <p:nvPr/>
          </p:nvSpPr>
          <p:spPr>
            <a:xfrm>
              <a:off x="6696571" y="4645368"/>
              <a:ext cx="1143497" cy="3194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b="1" dirty="0">
                  <a:solidFill>
                    <a:srgbClr val="76B900"/>
                  </a:solidFill>
                </a:rPr>
                <a:t>YACTH ?</a:t>
              </a:r>
            </a:p>
          </p:txBody>
        </p:sp>
        <p:sp>
          <p:nvSpPr>
            <p:cNvPr id="30" name="ZoneTexte 29">
              <a:extLst>
                <a:ext uri="{FF2B5EF4-FFF2-40B4-BE49-F238E27FC236}">
                  <a16:creationId xmlns:a16="http://schemas.microsoft.com/office/drawing/2014/main" id="{233440D7-2E20-4237-B50B-B81F98438423}"/>
                </a:ext>
              </a:extLst>
            </p:cNvPr>
            <p:cNvSpPr txBox="1"/>
            <p:nvPr/>
          </p:nvSpPr>
          <p:spPr>
            <a:xfrm>
              <a:off x="6777933" y="4954927"/>
              <a:ext cx="79468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1" dirty="0">
                  <a:solidFill>
                    <a:srgbClr val="76B900"/>
                  </a:solidFill>
                </a:rPr>
                <a:t>(…) ?</a:t>
              </a:r>
            </a:p>
          </p:txBody>
        </p:sp>
      </p:grpSp>
      <p:sp>
        <p:nvSpPr>
          <p:cNvPr id="32" name="ZoneTexte 31">
            <a:extLst>
              <a:ext uri="{FF2B5EF4-FFF2-40B4-BE49-F238E27FC236}">
                <a16:creationId xmlns:a16="http://schemas.microsoft.com/office/drawing/2014/main" id="{384767A1-EBCB-4222-8651-2001CB7C603F}"/>
              </a:ext>
            </a:extLst>
          </p:cNvPr>
          <p:cNvSpPr txBox="1"/>
          <p:nvPr/>
        </p:nvSpPr>
        <p:spPr>
          <a:xfrm>
            <a:off x="320877" y="1936791"/>
            <a:ext cx="115139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u="sng" dirty="0">
                <a:solidFill>
                  <a:srgbClr val="76B900"/>
                </a:solidFill>
              </a:rPr>
              <a:t>💬 Problématique</a:t>
            </a:r>
            <a:r>
              <a:rPr lang="fr-FR" b="1" dirty="0">
                <a:solidFill>
                  <a:srgbClr val="76B900"/>
                </a:solidFill>
              </a:rPr>
              <a:t>: 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749AAF7B-9471-4182-AB61-C99FADF97032}"/>
              </a:ext>
            </a:extLst>
          </p:cNvPr>
          <p:cNvSpPr txBox="1"/>
          <p:nvPr/>
        </p:nvSpPr>
        <p:spPr>
          <a:xfrm>
            <a:off x="424651" y="2316598"/>
            <a:ext cx="12080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Reconnaitre les drones et robots de l’ENSTA Bretagne à partir d’une caméra embarquée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339564820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919018" y="1346518"/>
            <a:ext cx="725296" cy="365125"/>
          </a:xfrm>
        </p:spPr>
        <p:txBody>
          <a:bodyPr/>
          <a:lstStyle/>
          <a:p>
            <a:fld id="{936C95AE-7298-45E1-9514-94AFF5BED89B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39" name="Freeform 5">
            <a:extLst>
              <a:ext uri="{FF2B5EF4-FFF2-40B4-BE49-F238E27FC236}">
                <a16:creationId xmlns:a16="http://schemas.microsoft.com/office/drawing/2014/main" id="{A0EC9DBB-3683-4749-9684-8B0643122AE0}"/>
              </a:ext>
            </a:extLst>
          </p:cNvPr>
          <p:cNvSpPr>
            <a:spLocks noChangeArrowheads="1"/>
          </p:cNvSpPr>
          <p:nvPr/>
        </p:nvSpPr>
        <p:spPr bwMode="auto">
          <a:xfrm rot="13694377">
            <a:off x="6800825" y="2636318"/>
            <a:ext cx="273780" cy="259738"/>
          </a:xfrm>
          <a:custGeom>
            <a:avLst/>
            <a:gdLst>
              <a:gd name="T0" fmla="*/ 269 w 514"/>
              <a:gd name="T1" fmla="*/ 0 h 489"/>
              <a:gd name="T2" fmla="*/ 59 w 514"/>
              <a:gd name="T3" fmla="*/ 122 h 489"/>
              <a:gd name="T4" fmla="*/ 0 w 514"/>
              <a:gd name="T5" fmla="*/ 63 h 489"/>
              <a:gd name="T6" fmla="*/ 0 w 514"/>
              <a:gd name="T7" fmla="*/ 230 h 489"/>
              <a:gd name="T8" fmla="*/ 166 w 514"/>
              <a:gd name="T9" fmla="*/ 230 h 489"/>
              <a:gd name="T10" fmla="*/ 98 w 514"/>
              <a:gd name="T11" fmla="*/ 161 h 489"/>
              <a:gd name="T12" fmla="*/ 269 w 514"/>
              <a:gd name="T13" fmla="*/ 54 h 489"/>
              <a:gd name="T14" fmla="*/ 459 w 514"/>
              <a:gd name="T15" fmla="*/ 244 h 489"/>
              <a:gd name="T16" fmla="*/ 269 w 514"/>
              <a:gd name="T17" fmla="*/ 435 h 489"/>
              <a:gd name="T18" fmla="*/ 88 w 514"/>
              <a:gd name="T19" fmla="*/ 308 h 489"/>
              <a:gd name="T20" fmla="*/ 34 w 514"/>
              <a:gd name="T21" fmla="*/ 308 h 489"/>
              <a:gd name="T22" fmla="*/ 269 w 514"/>
              <a:gd name="T23" fmla="*/ 488 h 489"/>
              <a:gd name="T24" fmla="*/ 513 w 514"/>
              <a:gd name="T25" fmla="*/ 244 h 489"/>
              <a:gd name="T26" fmla="*/ 269 w 514"/>
              <a:gd name="T27" fmla="*/ 0 h 489"/>
              <a:gd name="T28" fmla="*/ 229 w 514"/>
              <a:gd name="T29" fmla="*/ 127 h 489"/>
              <a:gd name="T30" fmla="*/ 229 w 514"/>
              <a:gd name="T31" fmla="*/ 259 h 489"/>
              <a:gd name="T32" fmla="*/ 352 w 514"/>
              <a:gd name="T33" fmla="*/ 332 h 489"/>
              <a:gd name="T34" fmla="*/ 371 w 514"/>
              <a:gd name="T35" fmla="*/ 298 h 489"/>
              <a:gd name="T36" fmla="*/ 269 w 514"/>
              <a:gd name="T37" fmla="*/ 234 h 489"/>
              <a:gd name="T38" fmla="*/ 269 w 514"/>
              <a:gd name="T39" fmla="*/ 127 h 489"/>
              <a:gd name="T40" fmla="*/ 229 w 514"/>
              <a:gd name="T41" fmla="*/ 127 h 4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514" h="489">
                <a:moveTo>
                  <a:pt x="269" y="0"/>
                </a:moveTo>
                <a:cubicBezTo>
                  <a:pt x="181" y="0"/>
                  <a:pt x="102" y="49"/>
                  <a:pt x="59" y="122"/>
                </a:cubicBezTo>
                <a:lnTo>
                  <a:pt x="0" y="63"/>
                </a:lnTo>
                <a:lnTo>
                  <a:pt x="0" y="230"/>
                </a:lnTo>
                <a:lnTo>
                  <a:pt x="166" y="230"/>
                </a:lnTo>
                <a:lnTo>
                  <a:pt x="98" y="161"/>
                </a:lnTo>
                <a:cubicBezTo>
                  <a:pt x="127" y="98"/>
                  <a:pt x="195" y="54"/>
                  <a:pt x="269" y="54"/>
                </a:cubicBezTo>
                <a:cubicBezTo>
                  <a:pt x="376" y="54"/>
                  <a:pt x="459" y="139"/>
                  <a:pt x="459" y="244"/>
                </a:cubicBezTo>
                <a:cubicBezTo>
                  <a:pt x="459" y="349"/>
                  <a:pt x="376" y="435"/>
                  <a:pt x="269" y="435"/>
                </a:cubicBezTo>
                <a:cubicBezTo>
                  <a:pt x="186" y="435"/>
                  <a:pt x="117" y="381"/>
                  <a:pt x="88" y="308"/>
                </a:cubicBezTo>
                <a:lnTo>
                  <a:pt x="34" y="308"/>
                </a:lnTo>
                <a:cubicBezTo>
                  <a:pt x="63" y="410"/>
                  <a:pt x="156" y="488"/>
                  <a:pt x="269" y="488"/>
                </a:cubicBezTo>
                <a:cubicBezTo>
                  <a:pt x="405" y="488"/>
                  <a:pt x="513" y="376"/>
                  <a:pt x="513" y="244"/>
                </a:cubicBezTo>
                <a:cubicBezTo>
                  <a:pt x="513" y="112"/>
                  <a:pt x="400" y="0"/>
                  <a:pt x="269" y="0"/>
                </a:cubicBezTo>
                <a:close/>
                <a:moveTo>
                  <a:pt x="229" y="127"/>
                </a:moveTo>
                <a:lnTo>
                  <a:pt x="229" y="259"/>
                </a:lnTo>
                <a:lnTo>
                  <a:pt x="352" y="332"/>
                </a:lnTo>
                <a:lnTo>
                  <a:pt x="371" y="298"/>
                </a:lnTo>
                <a:lnTo>
                  <a:pt x="269" y="234"/>
                </a:lnTo>
                <a:lnTo>
                  <a:pt x="269" y="127"/>
                </a:lnTo>
                <a:lnTo>
                  <a:pt x="229" y="12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248616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Straight Connector 34"/>
          <p:cNvCxnSpPr>
            <a:cxnSpLocks/>
            <a:stCxn id="10" idx="2"/>
            <a:endCxn id="25" idx="2"/>
          </p:cNvCxnSpPr>
          <p:nvPr/>
        </p:nvCxnSpPr>
        <p:spPr>
          <a:xfrm flipV="1">
            <a:off x="780001" y="2765746"/>
            <a:ext cx="8938355" cy="441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AVANCEMENT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919018" y="1346518"/>
            <a:ext cx="725296" cy="365125"/>
          </a:xfrm>
        </p:spPr>
        <p:txBody>
          <a:bodyPr/>
          <a:lstStyle/>
          <a:p>
            <a:fld id="{936C95AE-7298-45E1-9514-94AFF5BED89B}" type="slidenum">
              <a:rPr lang="en-US" smtClean="0"/>
              <a:pPr/>
              <a:t>3</a:t>
            </a:fld>
            <a:endParaRPr lang="en-US" dirty="0"/>
          </a:p>
        </p:txBody>
      </p:sp>
      <p:grpSp>
        <p:nvGrpSpPr>
          <p:cNvPr id="33" name="Group 32"/>
          <p:cNvGrpSpPr/>
          <p:nvPr/>
        </p:nvGrpSpPr>
        <p:grpSpPr>
          <a:xfrm>
            <a:off x="780001" y="2423694"/>
            <a:ext cx="2717517" cy="3488433"/>
            <a:chOff x="736801" y="2682894"/>
            <a:chExt cx="2717517" cy="3488433"/>
          </a:xfrm>
        </p:grpSpPr>
        <p:sp>
          <p:nvSpPr>
            <p:cNvPr id="10" name="Oval 9"/>
            <p:cNvSpPr/>
            <p:nvPr/>
          </p:nvSpPr>
          <p:spPr>
            <a:xfrm>
              <a:off x="736801" y="2682894"/>
              <a:ext cx="684988" cy="68498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38100" dist="12700" dir="5400000" algn="ctr" rotWithShape="0">
                <a:srgbClr val="000000">
                  <a:alpha val="3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latin typeface="Roboto Medium" charset="0"/>
                  <a:ea typeface="Roboto Medium" charset="0"/>
                  <a:cs typeface="Roboto Medium" charset="0"/>
                </a:rPr>
                <a:t>1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736801" y="3716241"/>
              <a:ext cx="2238113" cy="369332"/>
            </a:xfrm>
            <a:prstGeom prst="rect">
              <a:avLst/>
            </a:prstGeom>
          </p:spPr>
          <p:txBody>
            <a:bodyPr wrap="none" lIns="91440">
              <a:spAutoFit/>
            </a:bodyPr>
            <a:lstStyle/>
            <a:p>
              <a:r>
                <a:rPr lang="en-US" dirty="0">
                  <a:solidFill>
                    <a:schemeClr val="accent3"/>
                  </a:solidFill>
                  <a:latin typeface="Roboto Medium" charset="0"/>
                  <a:ea typeface="Roboto Medium" charset="0"/>
                  <a:cs typeface="Roboto Medium" charset="0"/>
                </a:rPr>
                <a:t>1ère SOUTENANCE</a:t>
              </a: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736802" y="4232335"/>
              <a:ext cx="2717516" cy="193899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80990" indent="-380990">
                <a:buClr>
                  <a:schemeClr val="accent2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oboto Light" charset="0"/>
                  <a:ea typeface="Roboto Light" charset="0"/>
                  <a:cs typeface="Roboto Light" charset="0"/>
                </a:rPr>
                <a:t>Installation de </a:t>
              </a:r>
              <a:r>
                <a:rPr lang="en-US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Roboto Light" charset="0"/>
                  <a:ea typeface="Roboto Light" charset="0"/>
                  <a:cs typeface="Roboto Light" charset="0"/>
                </a:rPr>
                <a:t>JetPack</a:t>
              </a:r>
              <a:endPara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charset="0"/>
                <a:ea typeface="Roboto Light" charset="0"/>
                <a:cs typeface="Roboto Light" charset="0"/>
              </a:endParaRPr>
            </a:p>
            <a:p>
              <a:pPr marL="380990" indent="-380990">
                <a:buClr>
                  <a:schemeClr val="accent2"/>
                </a:buClr>
                <a:buFont typeface="+mj-lt"/>
                <a:buAutoNum type="arabicPeriod"/>
              </a:pPr>
              <a:endPara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charset="0"/>
                <a:ea typeface="Roboto Light" charset="0"/>
                <a:cs typeface="Roboto Light" charset="0"/>
              </a:endParaRPr>
            </a:p>
            <a:p>
              <a:pPr marL="380990" indent="-380990">
                <a:buClr>
                  <a:schemeClr val="accent2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oboto Light" charset="0"/>
                  <a:ea typeface="Roboto Light" charset="0"/>
                  <a:cs typeface="Roboto Light" charset="0"/>
                </a:rPr>
                <a:t>Installation de TF + OpenCV</a:t>
              </a:r>
            </a:p>
            <a:p>
              <a:pPr marL="380990" indent="-380990">
                <a:buClr>
                  <a:schemeClr val="accent2"/>
                </a:buClr>
                <a:buFont typeface="+mj-lt"/>
                <a:buAutoNum type="arabicPeriod"/>
              </a:pPr>
              <a:endPara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charset="0"/>
                <a:ea typeface="Roboto Light" charset="0"/>
                <a:cs typeface="Roboto Light" charset="0"/>
              </a:endParaRPr>
            </a:p>
            <a:p>
              <a:pPr marL="380990" indent="-380990">
                <a:buClr>
                  <a:schemeClr val="accent2"/>
                </a:buClr>
                <a:buFont typeface="+mj-lt"/>
                <a:buAutoNum type="arabicPeriod"/>
              </a:pPr>
              <a:r>
                <a:rPr lang="en-US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Roboto Light" charset="0"/>
                  <a:ea typeface="Roboto Light" charset="0"/>
                  <a:cs typeface="Roboto Light" charset="0"/>
                </a:rPr>
                <a:t>Connexion</a:t>
              </a: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oboto Light" charset="0"/>
                  <a:ea typeface="Roboto Light" charset="0"/>
                  <a:cs typeface="Roboto Light" charset="0"/>
                </a:rPr>
                <a:t> par USB</a:t>
              </a:r>
            </a:p>
            <a:p>
              <a:pPr marL="380990" indent="-380990">
                <a:buClr>
                  <a:schemeClr val="accent2"/>
                </a:buClr>
                <a:buFont typeface="+mj-lt"/>
                <a:buAutoNum type="arabicPeriod"/>
              </a:pPr>
              <a:endPara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charset="0"/>
                <a:ea typeface="Roboto Light" charset="0"/>
                <a:cs typeface="Roboto Light" charset="0"/>
              </a:endParaRPr>
            </a:p>
            <a:p>
              <a:pPr marL="380990" indent="-380990">
                <a:buClr>
                  <a:schemeClr val="accent2"/>
                </a:buClr>
                <a:buFont typeface="+mj-lt"/>
                <a:buAutoNum type="arabicPeriod"/>
              </a:pPr>
              <a:r>
                <a:rPr lang="en-US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Roboto Light" charset="0"/>
                  <a:ea typeface="Roboto Light" charset="0"/>
                  <a:cs typeface="Roboto Light" charset="0"/>
                </a:rPr>
                <a:t>Traitement</a:t>
              </a: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oboto Light" charset="0"/>
                  <a:ea typeface="Roboto Light" charset="0"/>
                  <a:cs typeface="Roboto Light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Roboto Light" charset="0"/>
                  <a:ea typeface="Roboto Light" charset="0"/>
                  <a:cs typeface="Roboto Light" charset="0"/>
                </a:rPr>
                <a:t>d’Images</a:t>
              </a:r>
              <a:endPara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charset="0"/>
                <a:ea typeface="Roboto Light" charset="0"/>
                <a:cs typeface="Roboto Light" charset="0"/>
              </a:endParaRPr>
            </a:p>
            <a:p>
              <a:pPr marL="380990" indent="-380990">
                <a:buClr>
                  <a:schemeClr val="accent2"/>
                </a:buClr>
                <a:buFont typeface="+mj-lt"/>
                <a:buAutoNum type="arabicPeriod"/>
              </a:pPr>
              <a:endPara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charset="0"/>
                <a:ea typeface="Roboto Light" charset="0"/>
                <a:cs typeface="Roboto Light" charset="0"/>
              </a:endParaRPr>
            </a:p>
            <a:p>
              <a:pPr marL="380990" indent="-380990">
                <a:buClr>
                  <a:schemeClr val="accent2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oboto Light" charset="0"/>
                  <a:ea typeface="Roboto Light" charset="0"/>
                  <a:cs typeface="Roboto Light" charset="0"/>
                </a:rPr>
                <a:t>Reconnaissance Image</a:t>
              </a:r>
            </a:p>
            <a:p>
              <a:pPr>
                <a:buClr>
                  <a:schemeClr val="accent2"/>
                </a:buClr>
              </a:pPr>
              <a:endPara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charset="0"/>
                <a:ea typeface="Roboto Light" charset="0"/>
                <a:cs typeface="Roboto Light" charset="0"/>
              </a:endParaRP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4616975" y="2423253"/>
            <a:ext cx="2300630" cy="1377454"/>
            <a:chOff x="3003706" y="2682894"/>
            <a:chExt cx="2300630" cy="1377454"/>
          </a:xfrm>
        </p:grpSpPr>
        <p:sp>
          <p:nvSpPr>
            <p:cNvPr id="11" name="Oval 10"/>
            <p:cNvSpPr/>
            <p:nvPr/>
          </p:nvSpPr>
          <p:spPr>
            <a:xfrm>
              <a:off x="3681008" y="2682894"/>
              <a:ext cx="684986" cy="684986"/>
            </a:xfrm>
            <a:prstGeom prst="ellipse">
              <a:avLst/>
            </a:prstGeom>
            <a:solidFill>
              <a:srgbClr val="76B900"/>
            </a:solidFill>
            <a:ln>
              <a:noFill/>
            </a:ln>
            <a:effectLst>
              <a:outerShdw blurRad="38100" dist="12700" dir="5400000" algn="ctr" rotWithShape="0">
                <a:srgbClr val="000000">
                  <a:alpha val="3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Roboto Medium" charset="0"/>
                <a:ea typeface="Roboto Medium" charset="0"/>
                <a:cs typeface="Roboto Medium" charset="0"/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3003706" y="3691016"/>
              <a:ext cx="2300630" cy="369332"/>
            </a:xfrm>
            <a:prstGeom prst="rect">
              <a:avLst/>
            </a:prstGeom>
          </p:spPr>
          <p:txBody>
            <a:bodyPr wrap="none" lIns="91440">
              <a:spAutoFit/>
            </a:bodyPr>
            <a:lstStyle/>
            <a:p>
              <a:r>
                <a:rPr lang="en-US" dirty="0">
                  <a:solidFill>
                    <a:schemeClr val="accent3"/>
                  </a:solidFill>
                  <a:latin typeface="Roboto Medium" charset="0"/>
                  <a:ea typeface="Roboto Medium" charset="0"/>
                  <a:cs typeface="Roboto Medium" charset="0"/>
                </a:rPr>
                <a:t>2ème SOUTENANCE</a:t>
              </a: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5294277" y="2413796"/>
            <a:ext cx="6524817" cy="4747925"/>
            <a:chOff x="285127" y="-662352"/>
            <a:chExt cx="6524817" cy="4747925"/>
          </a:xfrm>
        </p:grpSpPr>
        <p:sp>
          <p:nvSpPr>
            <p:cNvPr id="12" name="Oval 11"/>
            <p:cNvSpPr/>
            <p:nvPr/>
          </p:nvSpPr>
          <p:spPr>
            <a:xfrm>
              <a:off x="285127" y="-662352"/>
              <a:ext cx="684986" cy="68498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38100" dist="12700" dir="5400000" algn="ctr" rotWithShape="0">
                <a:srgbClr val="000000">
                  <a:alpha val="3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latin typeface="Roboto Medium" charset="0"/>
                  <a:ea typeface="Roboto Medium" charset="0"/>
                  <a:cs typeface="Roboto Medium" charset="0"/>
                </a:rPr>
                <a:t>2</a:t>
              </a: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6625213" y="3716241"/>
              <a:ext cx="184731" cy="369332"/>
            </a:xfrm>
            <a:prstGeom prst="rect">
              <a:avLst/>
            </a:prstGeom>
          </p:spPr>
          <p:txBody>
            <a:bodyPr wrap="none" lIns="91440">
              <a:spAutoFit/>
            </a:bodyPr>
            <a:lstStyle/>
            <a:p>
              <a:endParaRPr lang="en-US" dirty="0">
                <a:solidFill>
                  <a:schemeClr val="accent3"/>
                </a:solidFill>
                <a:latin typeface="Roboto Medium" charset="0"/>
                <a:ea typeface="Roboto Medium" charset="0"/>
                <a:cs typeface="Roboto Medium" charset="0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8433170" y="2423253"/>
            <a:ext cx="3364994" cy="2849093"/>
            <a:chOff x="9463401" y="2666442"/>
            <a:chExt cx="3364994" cy="2849093"/>
          </a:xfrm>
        </p:grpSpPr>
        <p:sp>
          <p:nvSpPr>
            <p:cNvPr id="25" name="Oval 24"/>
            <p:cNvSpPr/>
            <p:nvPr/>
          </p:nvSpPr>
          <p:spPr>
            <a:xfrm>
              <a:off x="10748587" y="2666442"/>
              <a:ext cx="684986" cy="684986"/>
            </a:xfrm>
            <a:prstGeom prst="ellipse">
              <a:avLst/>
            </a:prstGeom>
            <a:solidFill>
              <a:srgbClr val="76B900"/>
            </a:solidFill>
            <a:ln>
              <a:noFill/>
            </a:ln>
            <a:effectLst>
              <a:outerShdw blurRad="38100" dist="12700" dir="5400000" algn="ctr" rotWithShape="0">
                <a:srgbClr val="000000">
                  <a:alpha val="3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latin typeface="Roboto Medium" charset="0"/>
                  <a:ea typeface="Roboto Medium" charset="0"/>
                  <a:cs typeface="Roboto Medium" charset="0"/>
                </a:rPr>
                <a:t>3</a:t>
              </a: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9911911" y="3672980"/>
              <a:ext cx="2358338" cy="369332"/>
            </a:xfrm>
            <a:prstGeom prst="rect">
              <a:avLst/>
            </a:prstGeom>
          </p:spPr>
          <p:txBody>
            <a:bodyPr wrap="none" lIns="91440">
              <a:spAutoFit/>
            </a:bodyPr>
            <a:lstStyle/>
            <a:p>
              <a:r>
                <a:rPr lang="en-US" dirty="0">
                  <a:solidFill>
                    <a:schemeClr val="accent3"/>
                  </a:solidFill>
                  <a:latin typeface="Roboto Medium" charset="0"/>
                  <a:ea typeface="Roboto Medium" charset="0"/>
                  <a:cs typeface="Roboto Medium" charset="0"/>
                </a:rPr>
                <a:t>3ème SOUTENANCE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9463401" y="4069562"/>
              <a:ext cx="3364994" cy="144597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80990" indent="-380990">
                <a:lnSpc>
                  <a:spcPct val="150000"/>
                </a:lnSpc>
                <a:buClr>
                  <a:schemeClr val="accent2"/>
                </a:buClr>
                <a:buFont typeface="+mj-lt"/>
                <a:buAutoNum type="arabicPeriod"/>
              </a:pPr>
              <a:r>
                <a:rPr lang="en-US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Roboto Light" charset="0"/>
                  <a:ea typeface="Roboto Light" charset="0"/>
                  <a:cs typeface="Roboto Light" charset="0"/>
                </a:rPr>
                <a:t>Amélioration</a:t>
              </a: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oboto Light" charset="0"/>
                  <a:ea typeface="Roboto Light" charset="0"/>
                  <a:cs typeface="Roboto Light" charset="0"/>
                </a:rPr>
                <a:t> de la base </a:t>
              </a:r>
              <a:r>
                <a:rPr lang="en-US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Roboto Light" charset="0"/>
                  <a:ea typeface="Roboto Light" charset="0"/>
                  <a:cs typeface="Roboto Light" charset="0"/>
                </a:rPr>
                <a:t>d’apprentissage</a:t>
              </a:r>
              <a:endPara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charset="0"/>
                <a:ea typeface="Roboto Light" charset="0"/>
                <a:cs typeface="Roboto Light" charset="0"/>
              </a:endParaRPr>
            </a:p>
            <a:p>
              <a:pPr marL="380990" indent="-380990">
                <a:lnSpc>
                  <a:spcPct val="150000"/>
                </a:lnSpc>
                <a:buClr>
                  <a:schemeClr val="accent2"/>
                </a:buClr>
                <a:buFont typeface="+mj-lt"/>
                <a:buAutoNum type="arabicPeriod"/>
              </a:pPr>
              <a:endPara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charset="0"/>
                <a:ea typeface="Roboto Light" charset="0"/>
                <a:cs typeface="Roboto Light" charset="0"/>
              </a:endParaRPr>
            </a:p>
            <a:p>
              <a:pPr marL="380990" indent="-380990">
                <a:lnSpc>
                  <a:spcPct val="150000"/>
                </a:lnSpc>
                <a:buClr>
                  <a:schemeClr val="accent2"/>
                </a:buClr>
                <a:buFont typeface="+mj-lt"/>
                <a:buAutoNum type="arabicPeriod"/>
              </a:pPr>
              <a:r>
                <a:rPr lang="en-US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Roboto Light" charset="0"/>
                  <a:ea typeface="Roboto Light" charset="0"/>
                  <a:cs typeface="Roboto Light" charset="0"/>
                </a:rPr>
                <a:t>Optimisation</a:t>
              </a: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oboto Light" charset="0"/>
                  <a:ea typeface="Roboto Light" charset="0"/>
                  <a:cs typeface="Roboto Light" charset="0"/>
                </a:rPr>
                <a:t> des hyper-</a:t>
              </a:r>
              <a:r>
                <a:rPr lang="en-US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Roboto Light" charset="0"/>
                  <a:ea typeface="Roboto Light" charset="0"/>
                  <a:cs typeface="Roboto Light" charset="0"/>
                </a:rPr>
                <a:t>paramètres</a:t>
              </a:r>
              <a:endPara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charset="0"/>
                <a:ea typeface="Roboto Light" charset="0"/>
                <a:cs typeface="Roboto Light" charset="0"/>
              </a:endParaRPr>
            </a:p>
            <a:p>
              <a:pPr marL="380990" indent="-380990">
                <a:lnSpc>
                  <a:spcPct val="150000"/>
                </a:lnSpc>
                <a:buClr>
                  <a:schemeClr val="accent2"/>
                </a:buClr>
                <a:buFont typeface="+mj-lt"/>
                <a:buAutoNum type="arabicPeriod"/>
              </a:pPr>
              <a:endPara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charset="0"/>
                <a:ea typeface="Roboto Light" charset="0"/>
                <a:cs typeface="Roboto Light" charset="0"/>
              </a:endParaRPr>
            </a:p>
            <a:p>
              <a:pPr marL="380990" indent="-380990">
                <a:lnSpc>
                  <a:spcPct val="150000"/>
                </a:lnSpc>
                <a:buClr>
                  <a:schemeClr val="accent2"/>
                </a:buClr>
                <a:buFont typeface="+mj-lt"/>
                <a:buAutoNum type="arabicPeriod"/>
              </a:pPr>
              <a:r>
                <a:rPr lang="en-US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Roboto Light" charset="0"/>
                  <a:ea typeface="Roboto Light" charset="0"/>
                  <a:cs typeface="Roboto Light" charset="0"/>
                </a:rPr>
                <a:t>Création</a:t>
              </a: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oboto Light" charset="0"/>
                  <a:ea typeface="Roboto Light" charset="0"/>
                  <a:cs typeface="Roboto Light" charset="0"/>
                </a:rPr>
                <a:t> d’un notebook </a:t>
              </a:r>
              <a:r>
                <a:rPr lang="en-US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Roboto Light" charset="0"/>
                  <a:ea typeface="Roboto Light" charset="0"/>
                  <a:cs typeface="Roboto Light" charset="0"/>
                </a:rPr>
                <a:t>Jupyter</a:t>
              </a:r>
              <a:endPara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charset="0"/>
                <a:ea typeface="Roboto Light" charset="0"/>
                <a:cs typeface="Roboto Light" charset="0"/>
              </a:endParaRPr>
            </a:p>
          </p:txBody>
        </p: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C3E24B32-4613-4479-B2F4-8AC204F65D8C}"/>
              </a:ext>
            </a:extLst>
          </p:cNvPr>
          <p:cNvSpPr/>
          <p:nvPr/>
        </p:nvSpPr>
        <p:spPr>
          <a:xfrm>
            <a:off x="4581857" y="3968101"/>
            <a:ext cx="3120587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80990" indent="-380990">
              <a:buClr>
                <a:schemeClr val="accent2"/>
              </a:buClr>
              <a:buFont typeface="+mj-lt"/>
              <a:buAutoNum type="arabicPeriod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charset="0"/>
                <a:ea typeface="Roboto Light" charset="0"/>
                <a:cs typeface="Roboto Light" charset="0"/>
              </a:rPr>
              <a:t>Base de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 Light" charset="0"/>
                <a:ea typeface="Roboto Light" charset="0"/>
                <a:cs typeface="Roboto Light" charset="0"/>
              </a:rPr>
              <a:t>données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charset="0"/>
                <a:ea typeface="Roboto Light" charset="0"/>
                <a:cs typeface="Roboto Light" charset="0"/>
              </a:rPr>
              <a:t> NAO</a:t>
            </a:r>
          </a:p>
          <a:p>
            <a:pPr marL="380990" indent="-380990">
              <a:buClr>
                <a:schemeClr val="accent2"/>
              </a:buClr>
              <a:buFont typeface="+mj-lt"/>
              <a:buAutoNum type="arabicPeriod"/>
            </a:pP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Roboto Light" charset="0"/>
              <a:ea typeface="Roboto Light" charset="0"/>
              <a:cs typeface="Roboto Light" charset="0"/>
            </a:endParaRPr>
          </a:p>
          <a:p>
            <a:pPr marL="380990" indent="-380990">
              <a:buClr>
                <a:schemeClr val="accent2"/>
              </a:buClr>
              <a:buFont typeface="+mj-lt"/>
              <a:buAutoNum type="arabicPeriod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charset="0"/>
                <a:ea typeface="Roboto Light" charset="0"/>
                <a:cs typeface="Roboto Light" charset="0"/>
              </a:rPr>
              <a:t>Base de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 Light" charset="0"/>
                <a:ea typeface="Roboto Light" charset="0"/>
                <a:cs typeface="Roboto Light" charset="0"/>
              </a:rPr>
              <a:t>données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charset="0"/>
                <a:ea typeface="Roboto Light" charset="0"/>
                <a:cs typeface="Roboto Light" charset="0"/>
              </a:rPr>
              <a:t> UUV + Dart</a:t>
            </a:r>
          </a:p>
          <a:p>
            <a:pPr marL="380990" indent="-380990">
              <a:buClr>
                <a:schemeClr val="accent2"/>
              </a:buClr>
              <a:buFont typeface="+mj-lt"/>
              <a:buAutoNum type="arabicPeriod"/>
            </a:pP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Roboto Light" charset="0"/>
              <a:ea typeface="Roboto Light" charset="0"/>
              <a:cs typeface="Roboto Light" charset="0"/>
            </a:endParaRPr>
          </a:p>
          <a:p>
            <a:pPr marL="380990" indent="-380990">
              <a:buClr>
                <a:schemeClr val="accent2"/>
              </a:buClr>
              <a:buFont typeface="+mj-lt"/>
              <a:buAutoNum type="arabicPeriod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charset="0"/>
                <a:ea typeface="Roboto Light" charset="0"/>
                <a:cs typeface="Roboto Light" charset="0"/>
              </a:rPr>
              <a:t>Choix Module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 Light" charset="0"/>
                <a:ea typeface="Roboto Light" charset="0"/>
                <a:cs typeface="Roboto Light" charset="0"/>
              </a:rPr>
              <a:t>Transfert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charset="0"/>
                <a:ea typeface="Roboto Light" charset="0"/>
                <a:cs typeface="Roboto Light" charset="0"/>
              </a:rPr>
              <a:t> Learning</a:t>
            </a:r>
          </a:p>
          <a:p>
            <a:pPr marL="380990" indent="-380990">
              <a:buClr>
                <a:schemeClr val="accent2"/>
              </a:buClr>
              <a:buFont typeface="+mj-lt"/>
              <a:buAutoNum type="arabicPeriod"/>
            </a:pP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Roboto Light" charset="0"/>
              <a:ea typeface="Roboto Light" charset="0"/>
              <a:cs typeface="Roboto Light" charset="0"/>
            </a:endParaRPr>
          </a:p>
          <a:p>
            <a:pPr marL="380990" indent="-380990">
              <a:buClr>
                <a:schemeClr val="accent2"/>
              </a:buClr>
              <a:buFont typeface="+mj-lt"/>
              <a:buAutoNum type="arabicPeriod"/>
            </a:pP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 Light" charset="0"/>
                <a:ea typeface="Roboto Light" charset="0"/>
                <a:cs typeface="Roboto Light" charset="0"/>
              </a:rPr>
              <a:t>Apprentissage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charset="0"/>
                <a:ea typeface="Roboto Light" charset="0"/>
                <a:cs typeface="Roboto Light" charset="0"/>
              </a:rPr>
              <a:t> sur cluster ENSTA</a:t>
            </a:r>
          </a:p>
          <a:p>
            <a:pPr marL="380990" indent="-380990">
              <a:buClr>
                <a:schemeClr val="accent2"/>
              </a:buClr>
              <a:buFont typeface="+mj-lt"/>
              <a:buAutoNum type="arabicPeriod"/>
            </a:pP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Roboto Light" charset="0"/>
              <a:ea typeface="Roboto Light" charset="0"/>
              <a:cs typeface="Roboto Light" charset="0"/>
            </a:endParaRPr>
          </a:p>
          <a:p>
            <a:pPr marL="380990" indent="-380990">
              <a:buClr>
                <a:schemeClr val="accent2"/>
              </a:buClr>
              <a:buFont typeface="+mj-lt"/>
              <a:buAutoNum type="arabicPeriod"/>
            </a:pPr>
            <a:r>
              <a:rPr lang="fr-F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charset="0"/>
                <a:ea typeface="Roboto Light" charset="0"/>
                <a:cs typeface="Roboto Light" charset="0"/>
              </a:rPr>
              <a:t>Exécution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charset="0"/>
                <a:ea typeface="Roboto Light" charset="0"/>
                <a:cs typeface="Roboto Light" charset="0"/>
              </a:rPr>
              <a:t> sur la TX2</a:t>
            </a:r>
          </a:p>
          <a:p>
            <a:pPr marL="380990" indent="-380990">
              <a:buClr>
                <a:schemeClr val="accent2"/>
              </a:buClr>
              <a:buFont typeface="+mj-lt"/>
              <a:buAutoNum type="arabicPeriod"/>
            </a:pP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Roboto Light" charset="0"/>
              <a:ea typeface="Roboto Light" charset="0"/>
              <a:cs typeface="Roboto Light" charset="0"/>
            </a:endParaRPr>
          </a:p>
          <a:p>
            <a:pPr marL="380990" indent="-380990">
              <a:buClr>
                <a:schemeClr val="accent2"/>
              </a:buClr>
              <a:buFont typeface="+mj-lt"/>
              <a:buAutoNum type="arabicPeriod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charset="0"/>
                <a:ea typeface="Roboto Light" charset="0"/>
                <a:cs typeface="Roboto Light" charset="0"/>
              </a:rPr>
              <a:t>Reconnaissance des robots et drones à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 Light" charset="0"/>
                <a:ea typeface="Roboto Light" charset="0"/>
                <a:cs typeface="Roboto Light" charset="0"/>
              </a:rPr>
              <a:t>partir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charset="0"/>
                <a:ea typeface="Roboto Light" charset="0"/>
                <a:cs typeface="Roboto Light" charset="0"/>
              </a:rPr>
              <a:t> de la camera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 Light" charset="0"/>
                <a:ea typeface="Roboto Light" charset="0"/>
                <a:cs typeface="Roboto Light" charset="0"/>
              </a:rPr>
              <a:t>embarquée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Roboto Light" charset="0"/>
              <a:ea typeface="Roboto Light" charset="0"/>
              <a:cs typeface="Roboto Light" charset="0"/>
            </a:endParaRPr>
          </a:p>
          <a:p>
            <a:pPr>
              <a:buClr>
                <a:schemeClr val="accent2"/>
              </a:buClr>
            </a:pP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Roboto Light" charset="0"/>
              <a:ea typeface="Roboto Light" charset="0"/>
              <a:cs typeface="Roboto Light" charset="0"/>
            </a:endParaRPr>
          </a:p>
          <a:p>
            <a:pPr>
              <a:buClr>
                <a:schemeClr val="accent2"/>
              </a:buClr>
            </a:pP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Roboto Light" charset="0"/>
              <a:ea typeface="Roboto Light" charset="0"/>
              <a:cs typeface="Roboto Light" charset="0"/>
            </a:endParaRPr>
          </a:p>
        </p:txBody>
      </p:sp>
      <p:sp>
        <p:nvSpPr>
          <p:cNvPr id="39" name="Freeform 5">
            <a:extLst>
              <a:ext uri="{FF2B5EF4-FFF2-40B4-BE49-F238E27FC236}">
                <a16:creationId xmlns:a16="http://schemas.microsoft.com/office/drawing/2014/main" id="{A0EC9DBB-3683-4749-9684-8B0643122AE0}"/>
              </a:ext>
            </a:extLst>
          </p:cNvPr>
          <p:cNvSpPr>
            <a:spLocks noChangeArrowheads="1"/>
          </p:cNvSpPr>
          <p:nvPr/>
        </p:nvSpPr>
        <p:spPr bwMode="auto">
          <a:xfrm rot="13694377">
            <a:off x="6800825" y="2636318"/>
            <a:ext cx="273780" cy="259738"/>
          </a:xfrm>
          <a:custGeom>
            <a:avLst/>
            <a:gdLst>
              <a:gd name="T0" fmla="*/ 269 w 514"/>
              <a:gd name="T1" fmla="*/ 0 h 489"/>
              <a:gd name="T2" fmla="*/ 59 w 514"/>
              <a:gd name="T3" fmla="*/ 122 h 489"/>
              <a:gd name="T4" fmla="*/ 0 w 514"/>
              <a:gd name="T5" fmla="*/ 63 h 489"/>
              <a:gd name="T6" fmla="*/ 0 w 514"/>
              <a:gd name="T7" fmla="*/ 230 h 489"/>
              <a:gd name="T8" fmla="*/ 166 w 514"/>
              <a:gd name="T9" fmla="*/ 230 h 489"/>
              <a:gd name="T10" fmla="*/ 98 w 514"/>
              <a:gd name="T11" fmla="*/ 161 h 489"/>
              <a:gd name="T12" fmla="*/ 269 w 514"/>
              <a:gd name="T13" fmla="*/ 54 h 489"/>
              <a:gd name="T14" fmla="*/ 459 w 514"/>
              <a:gd name="T15" fmla="*/ 244 h 489"/>
              <a:gd name="T16" fmla="*/ 269 w 514"/>
              <a:gd name="T17" fmla="*/ 435 h 489"/>
              <a:gd name="T18" fmla="*/ 88 w 514"/>
              <a:gd name="T19" fmla="*/ 308 h 489"/>
              <a:gd name="T20" fmla="*/ 34 w 514"/>
              <a:gd name="T21" fmla="*/ 308 h 489"/>
              <a:gd name="T22" fmla="*/ 269 w 514"/>
              <a:gd name="T23" fmla="*/ 488 h 489"/>
              <a:gd name="T24" fmla="*/ 513 w 514"/>
              <a:gd name="T25" fmla="*/ 244 h 489"/>
              <a:gd name="T26" fmla="*/ 269 w 514"/>
              <a:gd name="T27" fmla="*/ 0 h 489"/>
              <a:gd name="T28" fmla="*/ 229 w 514"/>
              <a:gd name="T29" fmla="*/ 127 h 489"/>
              <a:gd name="T30" fmla="*/ 229 w 514"/>
              <a:gd name="T31" fmla="*/ 259 h 489"/>
              <a:gd name="T32" fmla="*/ 352 w 514"/>
              <a:gd name="T33" fmla="*/ 332 h 489"/>
              <a:gd name="T34" fmla="*/ 371 w 514"/>
              <a:gd name="T35" fmla="*/ 298 h 489"/>
              <a:gd name="T36" fmla="*/ 269 w 514"/>
              <a:gd name="T37" fmla="*/ 234 h 489"/>
              <a:gd name="T38" fmla="*/ 269 w 514"/>
              <a:gd name="T39" fmla="*/ 127 h 489"/>
              <a:gd name="T40" fmla="*/ 229 w 514"/>
              <a:gd name="T41" fmla="*/ 127 h 4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514" h="489">
                <a:moveTo>
                  <a:pt x="269" y="0"/>
                </a:moveTo>
                <a:cubicBezTo>
                  <a:pt x="181" y="0"/>
                  <a:pt x="102" y="49"/>
                  <a:pt x="59" y="122"/>
                </a:cubicBezTo>
                <a:lnTo>
                  <a:pt x="0" y="63"/>
                </a:lnTo>
                <a:lnTo>
                  <a:pt x="0" y="230"/>
                </a:lnTo>
                <a:lnTo>
                  <a:pt x="166" y="230"/>
                </a:lnTo>
                <a:lnTo>
                  <a:pt x="98" y="161"/>
                </a:lnTo>
                <a:cubicBezTo>
                  <a:pt x="127" y="98"/>
                  <a:pt x="195" y="54"/>
                  <a:pt x="269" y="54"/>
                </a:cubicBezTo>
                <a:cubicBezTo>
                  <a:pt x="376" y="54"/>
                  <a:pt x="459" y="139"/>
                  <a:pt x="459" y="244"/>
                </a:cubicBezTo>
                <a:cubicBezTo>
                  <a:pt x="459" y="349"/>
                  <a:pt x="376" y="435"/>
                  <a:pt x="269" y="435"/>
                </a:cubicBezTo>
                <a:cubicBezTo>
                  <a:pt x="186" y="435"/>
                  <a:pt x="117" y="381"/>
                  <a:pt x="88" y="308"/>
                </a:cubicBezTo>
                <a:lnTo>
                  <a:pt x="34" y="308"/>
                </a:lnTo>
                <a:cubicBezTo>
                  <a:pt x="63" y="410"/>
                  <a:pt x="156" y="488"/>
                  <a:pt x="269" y="488"/>
                </a:cubicBezTo>
                <a:cubicBezTo>
                  <a:pt x="405" y="488"/>
                  <a:pt x="513" y="376"/>
                  <a:pt x="513" y="244"/>
                </a:cubicBezTo>
                <a:cubicBezTo>
                  <a:pt x="513" y="112"/>
                  <a:pt x="400" y="0"/>
                  <a:pt x="269" y="0"/>
                </a:cubicBezTo>
                <a:close/>
                <a:moveTo>
                  <a:pt x="229" y="127"/>
                </a:moveTo>
                <a:lnTo>
                  <a:pt x="229" y="259"/>
                </a:lnTo>
                <a:lnTo>
                  <a:pt x="352" y="332"/>
                </a:lnTo>
                <a:lnTo>
                  <a:pt x="371" y="298"/>
                </a:lnTo>
                <a:lnTo>
                  <a:pt x="269" y="234"/>
                </a:lnTo>
                <a:lnTo>
                  <a:pt x="269" y="127"/>
                </a:lnTo>
                <a:lnTo>
                  <a:pt x="229" y="12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F543FB4F-D2FE-4FEB-86AC-934CAA665649}"/>
              </a:ext>
            </a:extLst>
          </p:cNvPr>
          <p:cNvSpPr txBox="1"/>
          <p:nvPr/>
        </p:nvSpPr>
        <p:spPr>
          <a:xfrm>
            <a:off x="209947" y="2081642"/>
            <a:ext cx="19288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i="1" dirty="0"/>
              <a:t>Décembre 2019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15A9C7C4-68EF-4FEB-AB5B-2F6584583AB8}"/>
              </a:ext>
            </a:extLst>
          </p:cNvPr>
          <p:cNvSpPr txBox="1"/>
          <p:nvPr/>
        </p:nvSpPr>
        <p:spPr>
          <a:xfrm>
            <a:off x="4686651" y="2076910"/>
            <a:ext cx="19288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i="1" dirty="0"/>
              <a:t>Janvier 2020</a:t>
            </a:r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EC6E71B8-382E-4606-B518-5E2F7A1DEF11}"/>
              </a:ext>
            </a:extLst>
          </p:cNvPr>
          <p:cNvSpPr txBox="1"/>
          <p:nvPr/>
        </p:nvSpPr>
        <p:spPr>
          <a:xfrm>
            <a:off x="9101328" y="2073759"/>
            <a:ext cx="19288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i="1" dirty="0"/>
              <a:t>Mars 2020</a:t>
            </a:r>
          </a:p>
        </p:txBody>
      </p:sp>
    </p:spTree>
    <p:extLst>
      <p:ext uri="{BB962C8B-B14F-4D97-AF65-F5344CB8AC3E}">
        <p14:creationId xmlns:p14="http://schemas.microsoft.com/office/powerpoint/2010/main" val="15061773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5FD3D58-3D1F-4959-BCDE-D5DC519DFEC1}"/>
              </a:ext>
            </a:extLst>
          </p:cNvPr>
          <p:cNvSpPr/>
          <p:nvPr/>
        </p:nvSpPr>
        <p:spPr>
          <a:xfrm>
            <a:off x="526941" y="1905802"/>
            <a:ext cx="11117373" cy="45527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" dist="12700" dir="54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SOMMAIRE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919018" y="1346518"/>
            <a:ext cx="725296" cy="365125"/>
          </a:xfrm>
        </p:spPr>
        <p:txBody>
          <a:bodyPr/>
          <a:lstStyle/>
          <a:p>
            <a:fld id="{936C95AE-7298-45E1-9514-94AFF5BED89B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9" name="Freeform 5">
            <a:extLst>
              <a:ext uri="{FF2B5EF4-FFF2-40B4-BE49-F238E27FC236}">
                <a16:creationId xmlns:a16="http://schemas.microsoft.com/office/drawing/2014/main" id="{A0EC9DBB-3683-4749-9684-8B0643122AE0}"/>
              </a:ext>
            </a:extLst>
          </p:cNvPr>
          <p:cNvSpPr>
            <a:spLocks noChangeArrowheads="1"/>
          </p:cNvSpPr>
          <p:nvPr/>
        </p:nvSpPr>
        <p:spPr bwMode="auto">
          <a:xfrm rot="13694377">
            <a:off x="6800825" y="2636318"/>
            <a:ext cx="273780" cy="259738"/>
          </a:xfrm>
          <a:custGeom>
            <a:avLst/>
            <a:gdLst>
              <a:gd name="T0" fmla="*/ 269 w 514"/>
              <a:gd name="T1" fmla="*/ 0 h 489"/>
              <a:gd name="T2" fmla="*/ 59 w 514"/>
              <a:gd name="T3" fmla="*/ 122 h 489"/>
              <a:gd name="T4" fmla="*/ 0 w 514"/>
              <a:gd name="T5" fmla="*/ 63 h 489"/>
              <a:gd name="T6" fmla="*/ 0 w 514"/>
              <a:gd name="T7" fmla="*/ 230 h 489"/>
              <a:gd name="T8" fmla="*/ 166 w 514"/>
              <a:gd name="T9" fmla="*/ 230 h 489"/>
              <a:gd name="T10" fmla="*/ 98 w 514"/>
              <a:gd name="T11" fmla="*/ 161 h 489"/>
              <a:gd name="T12" fmla="*/ 269 w 514"/>
              <a:gd name="T13" fmla="*/ 54 h 489"/>
              <a:gd name="T14" fmla="*/ 459 w 514"/>
              <a:gd name="T15" fmla="*/ 244 h 489"/>
              <a:gd name="T16" fmla="*/ 269 w 514"/>
              <a:gd name="T17" fmla="*/ 435 h 489"/>
              <a:gd name="T18" fmla="*/ 88 w 514"/>
              <a:gd name="T19" fmla="*/ 308 h 489"/>
              <a:gd name="T20" fmla="*/ 34 w 514"/>
              <a:gd name="T21" fmla="*/ 308 h 489"/>
              <a:gd name="T22" fmla="*/ 269 w 514"/>
              <a:gd name="T23" fmla="*/ 488 h 489"/>
              <a:gd name="T24" fmla="*/ 513 w 514"/>
              <a:gd name="T25" fmla="*/ 244 h 489"/>
              <a:gd name="T26" fmla="*/ 269 w 514"/>
              <a:gd name="T27" fmla="*/ 0 h 489"/>
              <a:gd name="T28" fmla="*/ 229 w 514"/>
              <a:gd name="T29" fmla="*/ 127 h 489"/>
              <a:gd name="T30" fmla="*/ 229 w 514"/>
              <a:gd name="T31" fmla="*/ 259 h 489"/>
              <a:gd name="T32" fmla="*/ 352 w 514"/>
              <a:gd name="T33" fmla="*/ 332 h 489"/>
              <a:gd name="T34" fmla="*/ 371 w 514"/>
              <a:gd name="T35" fmla="*/ 298 h 489"/>
              <a:gd name="T36" fmla="*/ 269 w 514"/>
              <a:gd name="T37" fmla="*/ 234 h 489"/>
              <a:gd name="T38" fmla="*/ 269 w 514"/>
              <a:gd name="T39" fmla="*/ 127 h 489"/>
              <a:gd name="T40" fmla="*/ 229 w 514"/>
              <a:gd name="T41" fmla="*/ 127 h 4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514" h="489">
                <a:moveTo>
                  <a:pt x="269" y="0"/>
                </a:moveTo>
                <a:cubicBezTo>
                  <a:pt x="181" y="0"/>
                  <a:pt x="102" y="49"/>
                  <a:pt x="59" y="122"/>
                </a:cubicBezTo>
                <a:lnTo>
                  <a:pt x="0" y="63"/>
                </a:lnTo>
                <a:lnTo>
                  <a:pt x="0" y="230"/>
                </a:lnTo>
                <a:lnTo>
                  <a:pt x="166" y="230"/>
                </a:lnTo>
                <a:lnTo>
                  <a:pt x="98" y="161"/>
                </a:lnTo>
                <a:cubicBezTo>
                  <a:pt x="127" y="98"/>
                  <a:pt x="195" y="54"/>
                  <a:pt x="269" y="54"/>
                </a:cubicBezTo>
                <a:cubicBezTo>
                  <a:pt x="376" y="54"/>
                  <a:pt x="459" y="139"/>
                  <a:pt x="459" y="244"/>
                </a:cubicBezTo>
                <a:cubicBezTo>
                  <a:pt x="459" y="349"/>
                  <a:pt x="376" y="435"/>
                  <a:pt x="269" y="435"/>
                </a:cubicBezTo>
                <a:cubicBezTo>
                  <a:pt x="186" y="435"/>
                  <a:pt x="117" y="381"/>
                  <a:pt x="88" y="308"/>
                </a:cubicBezTo>
                <a:lnTo>
                  <a:pt x="34" y="308"/>
                </a:lnTo>
                <a:cubicBezTo>
                  <a:pt x="63" y="410"/>
                  <a:pt x="156" y="488"/>
                  <a:pt x="269" y="488"/>
                </a:cubicBezTo>
                <a:cubicBezTo>
                  <a:pt x="405" y="488"/>
                  <a:pt x="513" y="376"/>
                  <a:pt x="513" y="244"/>
                </a:cubicBezTo>
                <a:cubicBezTo>
                  <a:pt x="513" y="112"/>
                  <a:pt x="400" y="0"/>
                  <a:pt x="269" y="0"/>
                </a:cubicBezTo>
                <a:close/>
                <a:moveTo>
                  <a:pt x="229" y="127"/>
                </a:moveTo>
                <a:lnTo>
                  <a:pt x="229" y="259"/>
                </a:lnTo>
                <a:lnTo>
                  <a:pt x="352" y="332"/>
                </a:lnTo>
                <a:lnTo>
                  <a:pt x="371" y="298"/>
                </a:lnTo>
                <a:lnTo>
                  <a:pt x="269" y="234"/>
                </a:lnTo>
                <a:lnTo>
                  <a:pt x="269" y="127"/>
                </a:lnTo>
                <a:lnTo>
                  <a:pt x="229" y="12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8DBF49C7-FB9C-4751-B79F-536039B5CE4E}"/>
              </a:ext>
            </a:extLst>
          </p:cNvPr>
          <p:cNvSpPr txBox="1"/>
          <p:nvPr/>
        </p:nvSpPr>
        <p:spPr>
          <a:xfrm>
            <a:off x="517405" y="2190143"/>
            <a:ext cx="8680174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fr-FR" sz="2300" b="1" dirty="0">
                <a:solidFill>
                  <a:srgbClr val="76B900"/>
                </a:solidFill>
              </a:rPr>
              <a:t>✏️ - Approfondissement de l’algorithme YOLO</a:t>
            </a:r>
          </a:p>
          <a:p>
            <a:pPr>
              <a:lnSpc>
                <a:spcPct val="200000"/>
              </a:lnSpc>
            </a:pPr>
            <a:r>
              <a:rPr lang="fr-FR" sz="2300" b="1" dirty="0">
                <a:solidFill>
                  <a:srgbClr val="76B900"/>
                </a:solidFill>
              </a:rPr>
              <a:t>✏️ - Amélioration de la base d’apprentissage</a:t>
            </a:r>
          </a:p>
          <a:p>
            <a:pPr>
              <a:lnSpc>
                <a:spcPct val="200000"/>
              </a:lnSpc>
            </a:pPr>
            <a:r>
              <a:rPr lang="fr-FR" sz="2300" b="1" dirty="0">
                <a:solidFill>
                  <a:srgbClr val="76B900"/>
                </a:solidFill>
              </a:rPr>
              <a:t>✏️ - Optimisation des hyperparamètres</a:t>
            </a:r>
          </a:p>
          <a:p>
            <a:pPr>
              <a:lnSpc>
                <a:spcPct val="200000"/>
              </a:lnSpc>
            </a:pPr>
            <a:r>
              <a:rPr lang="fr-FR" sz="2300" b="1" dirty="0">
                <a:solidFill>
                  <a:srgbClr val="76B900"/>
                </a:solidFill>
              </a:rPr>
              <a:t>✏️ - Démonstration</a:t>
            </a:r>
          </a:p>
          <a:p>
            <a:pPr>
              <a:lnSpc>
                <a:spcPct val="200000"/>
              </a:lnSpc>
            </a:pPr>
            <a:r>
              <a:rPr lang="fr-FR" sz="2300" b="1" dirty="0">
                <a:solidFill>
                  <a:srgbClr val="76B900"/>
                </a:solidFill>
              </a:rPr>
              <a:t>✏️ - Synthèse globale</a:t>
            </a:r>
          </a:p>
          <a:p>
            <a:pPr>
              <a:lnSpc>
                <a:spcPct val="200000"/>
              </a:lnSpc>
            </a:pPr>
            <a:r>
              <a:rPr lang="fr-FR" sz="2300" b="1" dirty="0">
                <a:solidFill>
                  <a:srgbClr val="76B900"/>
                </a:solidFill>
              </a:rPr>
              <a:t>✏️ - Perspectives</a:t>
            </a:r>
          </a:p>
          <a:p>
            <a:pPr lvl="1"/>
            <a:endParaRPr lang="fr-FR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0677E13-A9BB-4B4F-AE18-00E2ACD1BF9D}"/>
              </a:ext>
            </a:extLst>
          </p:cNvPr>
          <p:cNvSpPr/>
          <p:nvPr/>
        </p:nvSpPr>
        <p:spPr>
          <a:xfrm>
            <a:off x="522173" y="1905802"/>
            <a:ext cx="11117373" cy="5686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800" dirty="0">
                <a:latin typeface="Roboto Light" charset="0"/>
                <a:ea typeface="Roboto Light" charset="0"/>
                <a:cs typeface="Roboto Light" charset="0"/>
              </a:rPr>
              <a:t>SOMMAIRE</a:t>
            </a:r>
            <a:endParaRPr lang="en-US" sz="2400" dirty="0">
              <a:latin typeface="Roboto Light" charset="0"/>
              <a:ea typeface="Roboto Light" charset="0"/>
              <a:cs typeface="Roboto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2719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19"/>
          <p:cNvSpPr/>
          <p:nvPr/>
        </p:nvSpPr>
        <p:spPr>
          <a:xfrm>
            <a:off x="7532207" y="0"/>
            <a:ext cx="4659793" cy="6858000"/>
          </a:xfrm>
          <a:custGeom>
            <a:avLst/>
            <a:gdLst>
              <a:gd name="connsiteX0" fmla="*/ 0 w 4659793"/>
              <a:gd name="connsiteY0" fmla="*/ 0 h 6858000"/>
              <a:gd name="connsiteX1" fmla="*/ 4659793 w 4659793"/>
              <a:gd name="connsiteY1" fmla="*/ 0 h 6858000"/>
              <a:gd name="connsiteX2" fmla="*/ 4659793 w 4659793"/>
              <a:gd name="connsiteY2" fmla="*/ 6858000 h 6858000"/>
              <a:gd name="connsiteX3" fmla="*/ 0 w 4659793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59793" h="6858000">
                <a:moveTo>
                  <a:pt x="0" y="0"/>
                </a:moveTo>
                <a:lnTo>
                  <a:pt x="4659793" y="0"/>
                </a:lnTo>
                <a:lnTo>
                  <a:pt x="465979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outerShdw blurRad="50800" dist="254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/>
          <p:cNvSpPr/>
          <p:nvPr/>
        </p:nvSpPr>
        <p:spPr>
          <a:xfrm>
            <a:off x="6064369" y="0"/>
            <a:ext cx="6127631" cy="6858000"/>
          </a:xfrm>
          <a:custGeom>
            <a:avLst/>
            <a:gdLst>
              <a:gd name="connsiteX0" fmla="*/ 0 w 6127631"/>
              <a:gd name="connsiteY0" fmla="*/ 0 h 6858000"/>
              <a:gd name="connsiteX1" fmla="*/ 5042155 w 6127631"/>
              <a:gd name="connsiteY1" fmla="*/ 0 h 6858000"/>
              <a:gd name="connsiteX2" fmla="*/ 6127631 w 6127631"/>
              <a:gd name="connsiteY2" fmla="*/ 1625159 h 6858000"/>
              <a:gd name="connsiteX3" fmla="*/ 6127631 w 6127631"/>
              <a:gd name="connsiteY3" fmla="*/ 5232842 h 6858000"/>
              <a:gd name="connsiteX4" fmla="*/ 5042155 w 6127631"/>
              <a:gd name="connsiteY4" fmla="*/ 6858000 h 6858000"/>
              <a:gd name="connsiteX5" fmla="*/ 0 w 6127631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127631" h="6858000">
                <a:moveTo>
                  <a:pt x="0" y="0"/>
                </a:moveTo>
                <a:lnTo>
                  <a:pt x="5042155" y="0"/>
                </a:lnTo>
                <a:lnTo>
                  <a:pt x="6127631" y="1625159"/>
                </a:lnTo>
                <a:lnTo>
                  <a:pt x="6127631" y="5232842"/>
                </a:lnTo>
                <a:lnTo>
                  <a:pt x="504215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50800" dist="254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Pentagon 13"/>
          <p:cNvSpPr/>
          <p:nvPr/>
        </p:nvSpPr>
        <p:spPr>
          <a:xfrm>
            <a:off x="3696872" y="0"/>
            <a:ext cx="7332453" cy="6858000"/>
          </a:xfrm>
          <a:prstGeom prst="homePlate">
            <a:avLst>
              <a:gd name="adj" fmla="val 33396"/>
            </a:avLst>
          </a:prstGeom>
          <a:solidFill>
            <a:schemeClr val="accent4"/>
          </a:solidFill>
          <a:ln>
            <a:noFill/>
          </a:ln>
          <a:effectLst>
            <a:outerShdw blurRad="50800" dist="254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Pentagon 14"/>
          <p:cNvSpPr/>
          <p:nvPr/>
        </p:nvSpPr>
        <p:spPr>
          <a:xfrm>
            <a:off x="1930303" y="0"/>
            <a:ext cx="7332453" cy="6858000"/>
          </a:xfrm>
          <a:prstGeom prst="homePlate">
            <a:avLst>
              <a:gd name="adj" fmla="val 33396"/>
            </a:avLst>
          </a:prstGeom>
          <a:solidFill>
            <a:schemeClr val="accent2"/>
          </a:solidFill>
          <a:ln>
            <a:noFill/>
          </a:ln>
          <a:effectLst>
            <a:outerShdw blurRad="50800" dist="254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Pentagon 12"/>
          <p:cNvSpPr/>
          <p:nvPr/>
        </p:nvSpPr>
        <p:spPr>
          <a:xfrm>
            <a:off x="631574" y="0"/>
            <a:ext cx="7332453" cy="6858000"/>
          </a:xfrm>
          <a:prstGeom prst="homePlate">
            <a:avLst>
              <a:gd name="adj" fmla="val 33396"/>
            </a:avLst>
          </a:prstGeom>
          <a:solidFill>
            <a:srgbClr val="76B900"/>
          </a:solidFill>
          <a:ln>
            <a:solidFill>
              <a:srgbClr val="76B900"/>
            </a:solidFill>
          </a:ln>
          <a:effectLst>
            <a:outerShdw blurRad="50800" dist="254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Pentagon 11"/>
          <p:cNvSpPr/>
          <p:nvPr/>
        </p:nvSpPr>
        <p:spPr>
          <a:xfrm>
            <a:off x="303770" y="0"/>
            <a:ext cx="7332453" cy="6858000"/>
          </a:xfrm>
          <a:prstGeom prst="homePlate">
            <a:avLst>
              <a:gd name="adj" fmla="val 33396"/>
            </a:avLst>
          </a:prstGeom>
          <a:solidFill>
            <a:schemeClr val="tx2"/>
          </a:solidFill>
          <a:ln>
            <a:noFill/>
          </a:ln>
          <a:effectLst>
            <a:outerShdw blurRad="50800" dist="254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Pentagon 1"/>
          <p:cNvSpPr/>
          <p:nvPr/>
        </p:nvSpPr>
        <p:spPr>
          <a:xfrm>
            <a:off x="-4299" y="0"/>
            <a:ext cx="7332453" cy="6858000"/>
          </a:xfrm>
          <a:prstGeom prst="homePlate">
            <a:avLst>
              <a:gd name="adj" fmla="val 33396"/>
            </a:avLst>
          </a:prstGeom>
          <a:solidFill>
            <a:schemeClr val="accent2"/>
          </a:solidFill>
          <a:ln>
            <a:noFill/>
          </a:ln>
          <a:effectLst>
            <a:outerShdw blurRad="50800" dist="254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ctangle 42"/>
          <p:cNvSpPr/>
          <p:nvPr/>
        </p:nvSpPr>
        <p:spPr>
          <a:xfrm>
            <a:off x="30646" y="3140648"/>
            <a:ext cx="390608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3200" b="1" dirty="0">
                <a:solidFill>
                  <a:schemeClr val="bg1"/>
                </a:solidFill>
                <a:latin typeface="Roboto Light" charset="0"/>
                <a:ea typeface="Roboto Light" charset="0"/>
                <a:cs typeface="Roboto Thin" charset="0"/>
              </a:rPr>
              <a:t>Algorithme YOLO</a:t>
            </a:r>
            <a:endParaRPr lang="fr-FR" sz="3200" b="1" dirty="0">
              <a:solidFill>
                <a:schemeClr val="bg1"/>
              </a:solidFill>
              <a:latin typeface="Roboto Thin" charset="0"/>
              <a:ea typeface="Roboto Thin" charset="0"/>
              <a:cs typeface="Roboto Thin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9862910-30AD-4C1B-97F6-2F71FE582403}"/>
              </a:ext>
            </a:extLst>
          </p:cNvPr>
          <p:cNvSpPr/>
          <p:nvPr/>
        </p:nvSpPr>
        <p:spPr>
          <a:xfrm>
            <a:off x="123523" y="4043230"/>
            <a:ext cx="5057561" cy="2646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6600" dirty="0">
                <a:solidFill>
                  <a:schemeClr val="bg1"/>
                </a:solidFill>
              </a:rPr>
              <a:t>👨‍💻</a:t>
            </a:r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6F7221FB-BA23-4C58-A468-721D83468B2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1705" y="5516315"/>
            <a:ext cx="1213508" cy="644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27029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DC3634FB-1347-4DDF-81E5-A1CF4DCDB5E0}"/>
              </a:ext>
            </a:extLst>
          </p:cNvPr>
          <p:cNvSpPr/>
          <p:nvPr/>
        </p:nvSpPr>
        <p:spPr>
          <a:xfrm>
            <a:off x="526941" y="1905802"/>
            <a:ext cx="11117373" cy="45527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" dist="12700" dir="54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lèche : droite 12">
            <a:extLst>
              <a:ext uri="{FF2B5EF4-FFF2-40B4-BE49-F238E27FC236}">
                <a16:creationId xmlns:a16="http://schemas.microsoft.com/office/drawing/2014/main" id="{A690AD1D-C689-440D-9263-20C8D45A37B4}"/>
              </a:ext>
            </a:extLst>
          </p:cNvPr>
          <p:cNvSpPr/>
          <p:nvPr/>
        </p:nvSpPr>
        <p:spPr>
          <a:xfrm>
            <a:off x="9940525" y="4926754"/>
            <a:ext cx="1654532" cy="1474238"/>
          </a:xfrm>
          <a:prstGeom prst="rightArrow">
            <a:avLst>
              <a:gd name="adj1" fmla="val 100000"/>
              <a:gd name="adj2" fmla="val 50000"/>
            </a:avLst>
          </a:prstGeom>
          <a:solidFill>
            <a:srgbClr val="607D8B"/>
          </a:solidFill>
          <a:ln>
            <a:solidFill>
              <a:srgbClr val="607D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1" name="Image 90" descr="Une image contenant intérieur, petit, table, assis&#10;&#10;Description générée automatiquement">
            <a:extLst>
              <a:ext uri="{FF2B5EF4-FFF2-40B4-BE49-F238E27FC236}">
                <a16:creationId xmlns:a16="http://schemas.microsoft.com/office/drawing/2014/main" id="{8C51D021-DDF0-4A5B-A1B8-A8768ED757E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7409" y="5084327"/>
            <a:ext cx="2271914" cy="1277952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84" name="Image 83" descr="Une image contenant route, extérieur, bâtiment, petit&#10;&#10;Description générée automatiquement">
            <a:extLst>
              <a:ext uri="{FF2B5EF4-FFF2-40B4-BE49-F238E27FC236}">
                <a16:creationId xmlns:a16="http://schemas.microsoft.com/office/drawing/2014/main" id="{E9C4FDDA-EB14-4C88-A574-2D2C8B003B3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57" t="8113" r="31668" b="24804"/>
          <a:stretch/>
        </p:blipFill>
        <p:spPr>
          <a:xfrm>
            <a:off x="1075324" y="2673635"/>
            <a:ext cx="2888126" cy="1991325"/>
          </a:xfrm>
          <a:prstGeom prst="rect">
            <a:avLst/>
          </a:prstGeom>
        </p:spPr>
      </p:pic>
      <p:pic>
        <p:nvPicPr>
          <p:cNvPr id="83" name="Image 82" descr="Une image contenant route, extérieur, bâtiment, petit&#10;&#10;Description générée automatiquement">
            <a:extLst>
              <a:ext uri="{FF2B5EF4-FFF2-40B4-BE49-F238E27FC236}">
                <a16:creationId xmlns:a16="http://schemas.microsoft.com/office/drawing/2014/main" id="{DE2B9594-851D-4473-9F96-89A2AB36C6B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57" t="8113" r="31668" b="24804"/>
          <a:stretch/>
        </p:blipFill>
        <p:spPr>
          <a:xfrm>
            <a:off x="1109532" y="2419036"/>
            <a:ext cx="2877292" cy="219888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COMMENT FONCTIONNE YOLO?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919018" y="1346518"/>
            <a:ext cx="725296" cy="365125"/>
          </a:xfrm>
        </p:spPr>
        <p:txBody>
          <a:bodyPr/>
          <a:lstStyle/>
          <a:p>
            <a:fld id="{936C95AE-7298-45E1-9514-94AFF5BED89B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9213838-0FF9-4AAA-BAF9-4A8700794E90}"/>
              </a:ext>
            </a:extLst>
          </p:cNvPr>
          <p:cNvSpPr/>
          <p:nvPr/>
        </p:nvSpPr>
        <p:spPr>
          <a:xfrm>
            <a:off x="522173" y="1905802"/>
            <a:ext cx="11117373" cy="5686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800" dirty="0">
                <a:latin typeface="Roboto Light" charset="0"/>
                <a:ea typeface="Roboto Light" charset="0"/>
                <a:cs typeface="Roboto Light" charset="0"/>
              </a:rPr>
              <a:t>APPRENTISSAGE</a:t>
            </a:r>
            <a:endParaRPr lang="en-US" sz="2400" dirty="0">
              <a:latin typeface="Roboto Light" charset="0"/>
              <a:ea typeface="Roboto Light" charset="0"/>
              <a:cs typeface="Roboto Light" charset="0"/>
            </a:endParaRPr>
          </a:p>
        </p:txBody>
      </p:sp>
      <p:sp>
        <p:nvSpPr>
          <p:cNvPr id="24" name="Triangle isocèle 23">
            <a:extLst>
              <a:ext uri="{FF2B5EF4-FFF2-40B4-BE49-F238E27FC236}">
                <a16:creationId xmlns:a16="http://schemas.microsoft.com/office/drawing/2014/main" id="{803D869B-ADDE-4272-AD2D-1E6761B14073}"/>
              </a:ext>
            </a:extLst>
          </p:cNvPr>
          <p:cNvSpPr/>
          <p:nvPr/>
        </p:nvSpPr>
        <p:spPr>
          <a:xfrm rot="5400000">
            <a:off x="3342152" y="3188944"/>
            <a:ext cx="2136809" cy="782089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6" name="Image 25" descr="Une image contenant route, extérieur, bâtiment, petit&#10;&#10;Description générée automatiquement">
            <a:extLst>
              <a:ext uri="{FF2B5EF4-FFF2-40B4-BE49-F238E27FC236}">
                <a16:creationId xmlns:a16="http://schemas.microsoft.com/office/drawing/2014/main" id="{9736BD7A-A2B6-4855-A60B-B74EA376816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57" t="8113" r="31668" b="24804"/>
          <a:stretch/>
        </p:blipFill>
        <p:spPr>
          <a:xfrm>
            <a:off x="4919553" y="2499150"/>
            <a:ext cx="2796060" cy="2136810"/>
          </a:xfrm>
          <a:prstGeom prst="rect">
            <a:avLst/>
          </a:prstGeom>
        </p:spPr>
      </p:pic>
      <p:sp>
        <p:nvSpPr>
          <p:cNvPr id="27" name="Triangle isocèle 26">
            <a:extLst>
              <a:ext uri="{FF2B5EF4-FFF2-40B4-BE49-F238E27FC236}">
                <a16:creationId xmlns:a16="http://schemas.microsoft.com/office/drawing/2014/main" id="{33B78F8C-89C0-4ED0-AEB2-0EAB74C6A77D}"/>
              </a:ext>
            </a:extLst>
          </p:cNvPr>
          <p:cNvSpPr/>
          <p:nvPr/>
        </p:nvSpPr>
        <p:spPr>
          <a:xfrm rot="5400000">
            <a:off x="7156205" y="3176510"/>
            <a:ext cx="2136809" cy="782089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55A32B2-41D3-49D2-9D36-D8C95A6ED80D}"/>
              </a:ext>
            </a:extLst>
          </p:cNvPr>
          <p:cNvSpPr/>
          <p:nvPr/>
        </p:nvSpPr>
        <p:spPr>
          <a:xfrm>
            <a:off x="5215488" y="3527752"/>
            <a:ext cx="442762" cy="47163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0C34B6D-9F98-4C1A-A5C7-8B685D0263A2}"/>
              </a:ext>
            </a:extLst>
          </p:cNvPr>
          <p:cNvSpPr/>
          <p:nvPr/>
        </p:nvSpPr>
        <p:spPr>
          <a:xfrm>
            <a:off x="5367888" y="3680152"/>
            <a:ext cx="442762" cy="47163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1632A62-642D-40DC-A775-1CCE206DA24A}"/>
              </a:ext>
            </a:extLst>
          </p:cNvPr>
          <p:cNvSpPr/>
          <p:nvPr/>
        </p:nvSpPr>
        <p:spPr>
          <a:xfrm>
            <a:off x="4974780" y="3824514"/>
            <a:ext cx="442762" cy="47163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4FD1307-C1E0-4036-8239-863AD37ED315}"/>
              </a:ext>
            </a:extLst>
          </p:cNvPr>
          <p:cNvSpPr/>
          <p:nvPr/>
        </p:nvSpPr>
        <p:spPr>
          <a:xfrm>
            <a:off x="5013434" y="3255797"/>
            <a:ext cx="442762" cy="47163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B546EE2-0FF1-4570-B7B4-6BD3C9449B46}"/>
              </a:ext>
            </a:extLst>
          </p:cNvPr>
          <p:cNvSpPr/>
          <p:nvPr/>
        </p:nvSpPr>
        <p:spPr>
          <a:xfrm>
            <a:off x="5376832" y="3285759"/>
            <a:ext cx="442762" cy="47163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EE96133-25CB-4E3C-A5BE-3DF5A497A5B9}"/>
              </a:ext>
            </a:extLst>
          </p:cNvPr>
          <p:cNvSpPr/>
          <p:nvPr/>
        </p:nvSpPr>
        <p:spPr>
          <a:xfrm>
            <a:off x="6183852" y="3335042"/>
            <a:ext cx="442762" cy="471638"/>
          </a:xfrm>
          <a:prstGeom prst="rect">
            <a:avLst/>
          </a:prstGeom>
          <a:noFill/>
          <a:ln w="28575">
            <a:solidFill>
              <a:srgbClr val="0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4EF8A516-8715-45DA-A3B7-15A6C89DB8A6}"/>
              </a:ext>
            </a:extLst>
          </p:cNvPr>
          <p:cNvSpPr/>
          <p:nvPr/>
        </p:nvSpPr>
        <p:spPr>
          <a:xfrm>
            <a:off x="6336252" y="3487442"/>
            <a:ext cx="442762" cy="471638"/>
          </a:xfrm>
          <a:prstGeom prst="rect">
            <a:avLst/>
          </a:prstGeom>
          <a:noFill/>
          <a:ln w="28575">
            <a:solidFill>
              <a:srgbClr val="0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FAFB44B-08E2-4A04-B0D3-D85CE92D308C}"/>
              </a:ext>
            </a:extLst>
          </p:cNvPr>
          <p:cNvSpPr/>
          <p:nvPr/>
        </p:nvSpPr>
        <p:spPr>
          <a:xfrm>
            <a:off x="5943144" y="3631804"/>
            <a:ext cx="442762" cy="471638"/>
          </a:xfrm>
          <a:prstGeom prst="rect">
            <a:avLst/>
          </a:prstGeom>
          <a:noFill/>
          <a:ln w="28575">
            <a:solidFill>
              <a:srgbClr val="0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19CD5E0-C7B2-4104-A467-0295895B36B6}"/>
              </a:ext>
            </a:extLst>
          </p:cNvPr>
          <p:cNvSpPr/>
          <p:nvPr/>
        </p:nvSpPr>
        <p:spPr>
          <a:xfrm>
            <a:off x="5875656" y="3072492"/>
            <a:ext cx="442762" cy="471638"/>
          </a:xfrm>
          <a:prstGeom prst="rect">
            <a:avLst/>
          </a:prstGeom>
          <a:noFill/>
          <a:ln w="28575">
            <a:solidFill>
              <a:srgbClr val="0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91D3B56B-A689-4C96-84AA-86085A56BA8B}"/>
              </a:ext>
            </a:extLst>
          </p:cNvPr>
          <p:cNvSpPr/>
          <p:nvPr/>
        </p:nvSpPr>
        <p:spPr>
          <a:xfrm>
            <a:off x="6345196" y="3093049"/>
            <a:ext cx="442762" cy="471638"/>
          </a:xfrm>
          <a:prstGeom prst="rect">
            <a:avLst/>
          </a:prstGeom>
          <a:noFill/>
          <a:ln w="28575">
            <a:solidFill>
              <a:srgbClr val="0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C38F848-0CDF-4E75-B81C-72E7483CA161}"/>
              </a:ext>
            </a:extLst>
          </p:cNvPr>
          <p:cNvSpPr/>
          <p:nvPr/>
        </p:nvSpPr>
        <p:spPr>
          <a:xfrm>
            <a:off x="7021174" y="3440882"/>
            <a:ext cx="442762" cy="471638"/>
          </a:xfrm>
          <a:prstGeom prst="rect">
            <a:avLst/>
          </a:prstGeom>
          <a:noFill/>
          <a:ln w="28575">
            <a:solidFill>
              <a:srgbClr val="0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5E5DCD40-7F2F-488E-BA9E-BDEFE75B82A6}"/>
              </a:ext>
            </a:extLst>
          </p:cNvPr>
          <p:cNvSpPr/>
          <p:nvPr/>
        </p:nvSpPr>
        <p:spPr>
          <a:xfrm>
            <a:off x="7173574" y="3602907"/>
            <a:ext cx="442762" cy="471638"/>
          </a:xfrm>
          <a:prstGeom prst="rect">
            <a:avLst/>
          </a:prstGeom>
          <a:noFill/>
          <a:ln w="28575">
            <a:solidFill>
              <a:srgbClr val="0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CF95D63-AEFB-4C03-A77F-07D1C48CEAF0}"/>
              </a:ext>
            </a:extLst>
          </p:cNvPr>
          <p:cNvSpPr/>
          <p:nvPr/>
        </p:nvSpPr>
        <p:spPr>
          <a:xfrm>
            <a:off x="7182518" y="3208514"/>
            <a:ext cx="442762" cy="471638"/>
          </a:xfrm>
          <a:prstGeom prst="rect">
            <a:avLst/>
          </a:prstGeom>
          <a:noFill/>
          <a:ln w="28575">
            <a:solidFill>
              <a:srgbClr val="0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Oval 23">
            <a:extLst>
              <a:ext uri="{FF2B5EF4-FFF2-40B4-BE49-F238E27FC236}">
                <a16:creationId xmlns:a16="http://schemas.microsoft.com/office/drawing/2014/main" id="{4FF86662-44BB-4F5A-A9E8-91C78B1648BD}"/>
              </a:ext>
            </a:extLst>
          </p:cNvPr>
          <p:cNvSpPr/>
          <p:nvPr/>
        </p:nvSpPr>
        <p:spPr>
          <a:xfrm>
            <a:off x="5658057" y="5944042"/>
            <a:ext cx="875886" cy="875886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828A9216-BE75-4D75-8107-B46E23F58D8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366" y="6217921"/>
            <a:ext cx="730989" cy="388184"/>
          </a:xfrm>
          <a:prstGeom prst="rect">
            <a:avLst/>
          </a:prstGeom>
        </p:spPr>
      </p:pic>
      <p:pic>
        <p:nvPicPr>
          <p:cNvPr id="51" name="Image 50" descr="Une image contenant dessin&#10;&#10;Description générée automatiquement">
            <a:extLst>
              <a:ext uri="{FF2B5EF4-FFF2-40B4-BE49-F238E27FC236}">
                <a16:creationId xmlns:a16="http://schemas.microsoft.com/office/drawing/2014/main" id="{A8272EA2-CF3A-4FEB-AFEE-01B42B11FEE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t="13527"/>
          <a:stretch/>
        </p:blipFill>
        <p:spPr>
          <a:xfrm>
            <a:off x="8684889" y="2439017"/>
            <a:ext cx="2346426" cy="1303567"/>
          </a:xfrm>
          <a:prstGeom prst="rect">
            <a:avLst/>
          </a:prstGeom>
        </p:spPr>
      </p:pic>
      <p:sp>
        <p:nvSpPr>
          <p:cNvPr id="55" name="Triangle isocèle 54">
            <a:extLst>
              <a:ext uri="{FF2B5EF4-FFF2-40B4-BE49-F238E27FC236}">
                <a16:creationId xmlns:a16="http://schemas.microsoft.com/office/drawing/2014/main" id="{CD18767C-F4A2-417C-BFB5-E8C9C8389DF1}"/>
              </a:ext>
            </a:extLst>
          </p:cNvPr>
          <p:cNvSpPr/>
          <p:nvPr/>
        </p:nvSpPr>
        <p:spPr>
          <a:xfrm rot="5400000">
            <a:off x="3651772" y="3314479"/>
            <a:ext cx="1480671" cy="531018"/>
          </a:xfrm>
          <a:prstGeom prst="triangle">
            <a:avLst/>
          </a:prstGeom>
          <a:solidFill>
            <a:srgbClr val="76B9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8" name="ZoneTexte 57">
            <a:extLst>
              <a:ext uri="{FF2B5EF4-FFF2-40B4-BE49-F238E27FC236}">
                <a16:creationId xmlns:a16="http://schemas.microsoft.com/office/drawing/2014/main" id="{BC98D4B4-59C8-453C-9DE2-3FCED3DA031B}"/>
              </a:ext>
            </a:extLst>
          </p:cNvPr>
          <p:cNvSpPr txBox="1"/>
          <p:nvPr/>
        </p:nvSpPr>
        <p:spPr>
          <a:xfrm>
            <a:off x="9639504" y="3272890"/>
            <a:ext cx="4395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000" dirty="0"/>
              <a:t>+</a:t>
            </a:r>
          </a:p>
        </p:txBody>
      </p:sp>
      <p:sp>
        <p:nvSpPr>
          <p:cNvPr id="59" name="Triangle isocèle 58">
            <a:extLst>
              <a:ext uri="{FF2B5EF4-FFF2-40B4-BE49-F238E27FC236}">
                <a16:creationId xmlns:a16="http://schemas.microsoft.com/office/drawing/2014/main" id="{AA5DF099-F8F1-461D-8DF5-57F3470DA184}"/>
              </a:ext>
            </a:extLst>
          </p:cNvPr>
          <p:cNvSpPr/>
          <p:nvPr/>
        </p:nvSpPr>
        <p:spPr>
          <a:xfrm rot="5400000">
            <a:off x="7469176" y="3302797"/>
            <a:ext cx="1480671" cy="531018"/>
          </a:xfrm>
          <a:prstGeom prst="triangle">
            <a:avLst/>
          </a:prstGeom>
          <a:solidFill>
            <a:srgbClr val="76B9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D7163618-1E27-49C2-B42B-E32548476D39}"/>
              </a:ext>
            </a:extLst>
          </p:cNvPr>
          <p:cNvGrpSpPr/>
          <p:nvPr/>
        </p:nvGrpSpPr>
        <p:grpSpPr>
          <a:xfrm>
            <a:off x="9145172" y="4988202"/>
            <a:ext cx="1428209" cy="1387702"/>
            <a:chOff x="3487291" y="4784111"/>
            <a:chExt cx="1428209" cy="1387702"/>
          </a:xfrm>
        </p:grpSpPr>
        <p:sp>
          <p:nvSpPr>
            <p:cNvPr id="57" name="Décagone 56">
              <a:extLst>
                <a:ext uri="{FF2B5EF4-FFF2-40B4-BE49-F238E27FC236}">
                  <a16:creationId xmlns:a16="http://schemas.microsoft.com/office/drawing/2014/main" id="{1091A5AF-A48C-486A-AB1F-063548D93746}"/>
                </a:ext>
              </a:extLst>
            </p:cNvPr>
            <p:cNvSpPr/>
            <p:nvPr/>
          </p:nvSpPr>
          <p:spPr>
            <a:xfrm>
              <a:off x="3487291" y="4784111"/>
              <a:ext cx="1428209" cy="1387702"/>
            </a:xfrm>
            <a:prstGeom prst="decag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F85543AD-16BB-4F05-A8AF-14F41A0388E5}"/>
                </a:ext>
              </a:extLst>
            </p:cNvPr>
            <p:cNvSpPr/>
            <p:nvPr/>
          </p:nvSpPr>
          <p:spPr>
            <a:xfrm>
              <a:off x="3650689" y="5014111"/>
              <a:ext cx="1126431" cy="99729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rgbClr val="607D8B"/>
                  </a:solidFill>
                </a:rPr>
                <a:t> 01010</a:t>
              </a:r>
            </a:p>
            <a:p>
              <a:pPr algn="ctr"/>
              <a:r>
                <a:rPr lang="fr-FR" dirty="0">
                  <a:solidFill>
                    <a:srgbClr val="607D8B"/>
                  </a:solidFill>
                </a:rPr>
                <a:t>0101010</a:t>
              </a:r>
              <a:r>
                <a:rPr lang="fr-FR" dirty="0">
                  <a:solidFill>
                    <a:schemeClr val="bg1"/>
                  </a:solidFill>
                </a:rPr>
                <a:t>WEIGHTS</a:t>
              </a:r>
              <a:r>
                <a:rPr lang="fr-FR" dirty="0">
                  <a:solidFill>
                    <a:srgbClr val="607D8B"/>
                  </a:solidFill>
                </a:rPr>
                <a:t>01110101011</a:t>
              </a:r>
            </a:p>
          </p:txBody>
        </p:sp>
      </p:grpSp>
      <p:sp>
        <p:nvSpPr>
          <p:cNvPr id="50" name="ZoneTexte 49">
            <a:extLst>
              <a:ext uri="{FF2B5EF4-FFF2-40B4-BE49-F238E27FC236}">
                <a16:creationId xmlns:a16="http://schemas.microsoft.com/office/drawing/2014/main" id="{0BBED5E6-66B5-4872-B3BA-697421B940E0}"/>
              </a:ext>
            </a:extLst>
          </p:cNvPr>
          <p:cNvSpPr txBox="1"/>
          <p:nvPr/>
        </p:nvSpPr>
        <p:spPr>
          <a:xfrm>
            <a:off x="8594135" y="3946733"/>
            <a:ext cx="28029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  [OBJECT, X, Y, H, W] </a:t>
            </a:r>
            <a:endParaRPr lang="fr-FR" sz="4400" dirty="0"/>
          </a:p>
        </p:txBody>
      </p:sp>
      <p:pic>
        <p:nvPicPr>
          <p:cNvPr id="52" name="Image 51" descr="Une image contenant route, extérieur, bâtiment, petit&#10;&#10;Description générée automatiquement">
            <a:extLst>
              <a:ext uri="{FF2B5EF4-FFF2-40B4-BE49-F238E27FC236}">
                <a16:creationId xmlns:a16="http://schemas.microsoft.com/office/drawing/2014/main" id="{00EEDFBB-80CA-41C7-AD90-D175C8A67DC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57" t="8113" r="31668" b="24804"/>
          <a:stretch/>
        </p:blipFill>
        <p:spPr>
          <a:xfrm>
            <a:off x="1106770" y="2532129"/>
            <a:ext cx="2796060" cy="2136810"/>
          </a:xfrm>
          <a:prstGeom prst="rect">
            <a:avLst/>
          </a:prstGeom>
        </p:spPr>
      </p:pic>
      <p:sp>
        <p:nvSpPr>
          <p:cNvPr id="54" name="Rectangle 53">
            <a:extLst>
              <a:ext uri="{FF2B5EF4-FFF2-40B4-BE49-F238E27FC236}">
                <a16:creationId xmlns:a16="http://schemas.microsoft.com/office/drawing/2014/main" id="{F7602361-C607-423F-8BF0-F3D7268AD608}"/>
              </a:ext>
            </a:extLst>
          </p:cNvPr>
          <p:cNvSpPr/>
          <p:nvPr/>
        </p:nvSpPr>
        <p:spPr>
          <a:xfrm>
            <a:off x="1257003" y="3457319"/>
            <a:ext cx="711308" cy="72037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EDD5CDF2-29FA-496E-8CAF-B4775D07D732}"/>
              </a:ext>
            </a:extLst>
          </p:cNvPr>
          <p:cNvSpPr/>
          <p:nvPr/>
        </p:nvSpPr>
        <p:spPr>
          <a:xfrm>
            <a:off x="2324283" y="3262345"/>
            <a:ext cx="605629" cy="625363"/>
          </a:xfrm>
          <a:prstGeom prst="rect">
            <a:avLst/>
          </a:prstGeom>
          <a:noFill/>
          <a:ln w="28575">
            <a:solidFill>
              <a:srgbClr val="0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C9EEFD7F-8985-4738-866C-38012C1601D7}"/>
              </a:ext>
            </a:extLst>
          </p:cNvPr>
          <p:cNvSpPr/>
          <p:nvPr/>
        </p:nvSpPr>
        <p:spPr>
          <a:xfrm>
            <a:off x="3098274" y="3429359"/>
            <a:ext cx="605629" cy="625363"/>
          </a:xfrm>
          <a:prstGeom prst="rect">
            <a:avLst/>
          </a:prstGeom>
          <a:noFill/>
          <a:ln w="28575">
            <a:solidFill>
              <a:srgbClr val="0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5FABAF4-478F-43D6-AFFD-3E4D8820094E}"/>
              </a:ext>
            </a:extLst>
          </p:cNvPr>
          <p:cNvSpPr/>
          <p:nvPr/>
        </p:nvSpPr>
        <p:spPr>
          <a:xfrm>
            <a:off x="1884371" y="4667231"/>
            <a:ext cx="20692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BATCH : X64 Images</a:t>
            </a:r>
          </a:p>
        </p:txBody>
      </p:sp>
      <p:pic>
        <p:nvPicPr>
          <p:cNvPr id="62" name="Image 61" descr="Une image contenant route, extérieur, bâtiment, petit&#10;&#10;Description générée automatiquement">
            <a:extLst>
              <a:ext uri="{FF2B5EF4-FFF2-40B4-BE49-F238E27FC236}">
                <a16:creationId xmlns:a16="http://schemas.microsoft.com/office/drawing/2014/main" id="{26460FE7-06BF-408E-AD24-C0870AC20CF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57" t="8113" r="31668" b="24804"/>
          <a:stretch/>
        </p:blipFill>
        <p:spPr>
          <a:xfrm>
            <a:off x="4917901" y="2519556"/>
            <a:ext cx="2796060" cy="2136810"/>
          </a:xfrm>
          <a:prstGeom prst="rect">
            <a:avLst/>
          </a:prstGeom>
        </p:spPr>
      </p:pic>
      <p:graphicFrame>
        <p:nvGraphicFramePr>
          <p:cNvPr id="64" name="Tableau 9">
            <a:extLst>
              <a:ext uri="{FF2B5EF4-FFF2-40B4-BE49-F238E27FC236}">
                <a16:creationId xmlns:a16="http://schemas.microsoft.com/office/drawing/2014/main" id="{213C33F7-0D3B-40E9-82F2-85A7C381C6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9818438"/>
              </p:ext>
            </p:extLst>
          </p:nvPr>
        </p:nvGraphicFramePr>
        <p:xfrm>
          <a:off x="4917901" y="2507223"/>
          <a:ext cx="2796060" cy="21368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9212">
                  <a:extLst>
                    <a:ext uri="{9D8B030D-6E8A-4147-A177-3AD203B41FA5}">
                      <a16:colId xmlns:a16="http://schemas.microsoft.com/office/drawing/2014/main" val="316522123"/>
                    </a:ext>
                  </a:extLst>
                </a:gridCol>
                <a:gridCol w="559212">
                  <a:extLst>
                    <a:ext uri="{9D8B030D-6E8A-4147-A177-3AD203B41FA5}">
                      <a16:colId xmlns:a16="http://schemas.microsoft.com/office/drawing/2014/main" val="1430837335"/>
                    </a:ext>
                  </a:extLst>
                </a:gridCol>
                <a:gridCol w="559212">
                  <a:extLst>
                    <a:ext uri="{9D8B030D-6E8A-4147-A177-3AD203B41FA5}">
                      <a16:colId xmlns:a16="http://schemas.microsoft.com/office/drawing/2014/main" val="3722091418"/>
                    </a:ext>
                  </a:extLst>
                </a:gridCol>
                <a:gridCol w="559212">
                  <a:extLst>
                    <a:ext uri="{9D8B030D-6E8A-4147-A177-3AD203B41FA5}">
                      <a16:colId xmlns:a16="http://schemas.microsoft.com/office/drawing/2014/main" val="2769083176"/>
                    </a:ext>
                  </a:extLst>
                </a:gridCol>
                <a:gridCol w="559212">
                  <a:extLst>
                    <a:ext uri="{9D8B030D-6E8A-4147-A177-3AD203B41FA5}">
                      <a16:colId xmlns:a16="http://schemas.microsoft.com/office/drawing/2014/main" val="3899186849"/>
                    </a:ext>
                  </a:extLst>
                </a:gridCol>
              </a:tblGrid>
              <a:tr h="427362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4570105"/>
                  </a:ext>
                </a:extLst>
              </a:tr>
              <a:tr h="427362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dirty="0">
                          <a:solidFill>
                            <a:srgbClr val="00FFFF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dirty="0">
                          <a:solidFill>
                            <a:srgbClr val="00FFFF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3955106"/>
                  </a:ext>
                </a:extLst>
              </a:tr>
              <a:tr h="427362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rgbClr val="C0000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rgbClr val="C0000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dirty="0">
                          <a:solidFill>
                            <a:srgbClr val="00FFFF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dirty="0">
                          <a:solidFill>
                            <a:srgbClr val="00FFFF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dirty="0">
                          <a:solidFill>
                            <a:srgbClr val="00FFFF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8022805"/>
                  </a:ext>
                </a:extLst>
              </a:tr>
              <a:tr h="427362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rgbClr val="C0000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rgbClr val="C0000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dirty="0">
                          <a:solidFill>
                            <a:srgbClr val="00FFFF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dirty="0">
                          <a:solidFill>
                            <a:srgbClr val="00FFFF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dirty="0">
                          <a:solidFill>
                            <a:srgbClr val="00FFFF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8785220"/>
                  </a:ext>
                </a:extLst>
              </a:tr>
              <a:tr h="427362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51352361"/>
                  </a:ext>
                </a:extLst>
              </a:tr>
            </a:tbl>
          </a:graphicData>
        </a:graphic>
      </p:graphicFrame>
      <p:sp>
        <p:nvSpPr>
          <p:cNvPr id="65" name="Rectangle 64">
            <a:extLst>
              <a:ext uri="{FF2B5EF4-FFF2-40B4-BE49-F238E27FC236}">
                <a16:creationId xmlns:a16="http://schemas.microsoft.com/office/drawing/2014/main" id="{6E83FF95-94AC-4ED0-84D9-E3E04D4893A8}"/>
              </a:ext>
            </a:extLst>
          </p:cNvPr>
          <p:cNvSpPr/>
          <p:nvPr/>
        </p:nvSpPr>
        <p:spPr>
          <a:xfrm>
            <a:off x="5068134" y="3444746"/>
            <a:ext cx="711308" cy="72037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4F96E8F0-C9B7-40C4-9AC0-10F3CD0A9B3E}"/>
              </a:ext>
            </a:extLst>
          </p:cNvPr>
          <p:cNvSpPr/>
          <p:nvPr/>
        </p:nvSpPr>
        <p:spPr>
          <a:xfrm>
            <a:off x="6135414" y="3249772"/>
            <a:ext cx="605629" cy="625363"/>
          </a:xfrm>
          <a:prstGeom prst="rect">
            <a:avLst/>
          </a:prstGeom>
          <a:noFill/>
          <a:ln w="28575">
            <a:solidFill>
              <a:srgbClr val="0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EA39C945-E4B8-476E-8471-9F22FFF98B91}"/>
              </a:ext>
            </a:extLst>
          </p:cNvPr>
          <p:cNvSpPr/>
          <p:nvPr/>
        </p:nvSpPr>
        <p:spPr>
          <a:xfrm>
            <a:off x="6909405" y="3416786"/>
            <a:ext cx="605629" cy="625363"/>
          </a:xfrm>
          <a:prstGeom prst="rect">
            <a:avLst/>
          </a:prstGeom>
          <a:noFill/>
          <a:ln w="28575">
            <a:solidFill>
              <a:srgbClr val="0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7F876B37-8068-471A-B004-C7E0A084F5DB}"/>
              </a:ext>
            </a:extLst>
          </p:cNvPr>
          <p:cNvSpPr/>
          <p:nvPr/>
        </p:nvSpPr>
        <p:spPr>
          <a:xfrm>
            <a:off x="5190604" y="4645865"/>
            <a:ext cx="24808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SUBDIVISION : X Images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5F43598C-3306-4543-B02F-B35621EE202C}"/>
              </a:ext>
            </a:extLst>
          </p:cNvPr>
          <p:cNvSpPr txBox="1"/>
          <p:nvPr/>
        </p:nvSpPr>
        <p:spPr>
          <a:xfrm rot="16200000">
            <a:off x="-372510" y="3449765"/>
            <a:ext cx="24600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NOUVELLE ITERATION</a:t>
            </a:r>
          </a:p>
        </p:txBody>
      </p:sp>
      <p:sp>
        <p:nvSpPr>
          <p:cNvPr id="73" name="ZoneTexte 72">
            <a:extLst>
              <a:ext uri="{FF2B5EF4-FFF2-40B4-BE49-F238E27FC236}">
                <a16:creationId xmlns:a16="http://schemas.microsoft.com/office/drawing/2014/main" id="{C366CE83-88B2-4A9B-AA57-F14FCEFE78B0}"/>
              </a:ext>
            </a:extLst>
          </p:cNvPr>
          <p:cNvSpPr txBox="1"/>
          <p:nvPr/>
        </p:nvSpPr>
        <p:spPr>
          <a:xfrm>
            <a:off x="9638330" y="4248614"/>
            <a:ext cx="4395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000" dirty="0"/>
              <a:t>=</a:t>
            </a:r>
          </a:p>
        </p:txBody>
      </p:sp>
      <p:cxnSp>
        <p:nvCxnSpPr>
          <p:cNvPr id="9" name="Connecteur : en arc 8">
            <a:extLst>
              <a:ext uri="{FF2B5EF4-FFF2-40B4-BE49-F238E27FC236}">
                <a16:creationId xmlns:a16="http://schemas.microsoft.com/office/drawing/2014/main" id="{585AB3FC-C5D4-42D3-9056-52316BEF76BB}"/>
              </a:ext>
            </a:extLst>
          </p:cNvPr>
          <p:cNvCxnSpPr>
            <a:cxnSpLocks/>
          </p:cNvCxnSpPr>
          <p:nvPr/>
        </p:nvCxnSpPr>
        <p:spPr>
          <a:xfrm rot="10800000">
            <a:off x="6626614" y="5724174"/>
            <a:ext cx="2357214" cy="12700"/>
          </a:xfrm>
          <a:prstGeom prst="curvedConnector3">
            <a:avLst/>
          </a:prstGeom>
          <a:ln w="38100">
            <a:solidFill>
              <a:srgbClr val="76B9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cteur : en angle 77">
            <a:extLst>
              <a:ext uri="{FF2B5EF4-FFF2-40B4-BE49-F238E27FC236}">
                <a16:creationId xmlns:a16="http://schemas.microsoft.com/office/drawing/2014/main" id="{9643D8F2-36A5-4BE6-8170-71072816C1EA}"/>
              </a:ext>
            </a:extLst>
          </p:cNvPr>
          <p:cNvCxnSpPr>
            <a:cxnSpLocks/>
            <a:stCxn id="91" idx="1"/>
            <a:endCxn id="7" idx="1"/>
          </p:cNvCxnSpPr>
          <p:nvPr/>
        </p:nvCxnSpPr>
        <p:spPr>
          <a:xfrm rot="10800000">
            <a:off x="857539" y="4879869"/>
            <a:ext cx="3459870" cy="843434"/>
          </a:xfrm>
          <a:prstGeom prst="bentConnector2">
            <a:avLst/>
          </a:prstGeom>
          <a:ln w="38100">
            <a:solidFill>
              <a:srgbClr val="76B9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ZoneTexte 80">
            <a:extLst>
              <a:ext uri="{FF2B5EF4-FFF2-40B4-BE49-F238E27FC236}">
                <a16:creationId xmlns:a16="http://schemas.microsoft.com/office/drawing/2014/main" id="{08C4F786-4D16-42CC-B267-8E1E94708BD1}"/>
              </a:ext>
            </a:extLst>
          </p:cNvPr>
          <p:cNvSpPr txBox="1"/>
          <p:nvPr/>
        </p:nvSpPr>
        <p:spPr>
          <a:xfrm>
            <a:off x="4882667" y="2541601"/>
            <a:ext cx="615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NAN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FA081B54-3256-4739-AF57-7AFAEFED588B}"/>
              </a:ext>
            </a:extLst>
          </p:cNvPr>
          <p:cNvSpPr/>
          <p:nvPr/>
        </p:nvSpPr>
        <p:spPr>
          <a:xfrm>
            <a:off x="1106770" y="2726267"/>
            <a:ext cx="2672034" cy="1938693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A7BAEB6D-8C93-4E59-8912-27A74FB10185}"/>
              </a:ext>
            </a:extLst>
          </p:cNvPr>
          <p:cNvSpPr/>
          <p:nvPr/>
        </p:nvSpPr>
        <p:spPr>
          <a:xfrm>
            <a:off x="1104238" y="2615990"/>
            <a:ext cx="2776090" cy="2050959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F090F2C0-8D97-4FC1-8D49-5464E823B9CE}"/>
              </a:ext>
            </a:extLst>
          </p:cNvPr>
          <p:cNvSpPr/>
          <p:nvPr/>
        </p:nvSpPr>
        <p:spPr>
          <a:xfrm>
            <a:off x="1093138" y="2534162"/>
            <a:ext cx="2863525" cy="2141137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C47F2180-B1C7-4F1C-B261-92781EA0EADB}"/>
              </a:ext>
            </a:extLst>
          </p:cNvPr>
          <p:cNvSpPr/>
          <p:nvPr/>
        </p:nvSpPr>
        <p:spPr>
          <a:xfrm>
            <a:off x="1123271" y="2425048"/>
            <a:ext cx="2869464" cy="2229327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CE13F238-304E-481B-8F72-D4468BB68145}"/>
              </a:ext>
            </a:extLst>
          </p:cNvPr>
          <p:cNvSpPr txBox="1"/>
          <p:nvPr/>
        </p:nvSpPr>
        <p:spPr>
          <a:xfrm>
            <a:off x="5460876" y="2539973"/>
            <a:ext cx="615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NAN</a:t>
            </a:r>
          </a:p>
        </p:txBody>
      </p:sp>
      <p:sp>
        <p:nvSpPr>
          <p:cNvPr id="66" name="ZoneTexte 65">
            <a:extLst>
              <a:ext uri="{FF2B5EF4-FFF2-40B4-BE49-F238E27FC236}">
                <a16:creationId xmlns:a16="http://schemas.microsoft.com/office/drawing/2014/main" id="{C2DE4046-C3E6-41E0-A060-B8B5D6A47A4A}"/>
              </a:ext>
            </a:extLst>
          </p:cNvPr>
          <p:cNvSpPr txBox="1"/>
          <p:nvPr/>
        </p:nvSpPr>
        <p:spPr>
          <a:xfrm>
            <a:off x="5998080" y="2539884"/>
            <a:ext cx="615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NAN</a:t>
            </a:r>
          </a:p>
        </p:txBody>
      </p:sp>
      <p:sp>
        <p:nvSpPr>
          <p:cNvPr id="69" name="ZoneTexte 68">
            <a:extLst>
              <a:ext uri="{FF2B5EF4-FFF2-40B4-BE49-F238E27FC236}">
                <a16:creationId xmlns:a16="http://schemas.microsoft.com/office/drawing/2014/main" id="{CB87B804-F1C2-469C-8382-0B1DCF5D9CE6}"/>
              </a:ext>
            </a:extLst>
          </p:cNvPr>
          <p:cNvSpPr txBox="1"/>
          <p:nvPr/>
        </p:nvSpPr>
        <p:spPr>
          <a:xfrm>
            <a:off x="6576289" y="2538256"/>
            <a:ext cx="615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NAN</a:t>
            </a:r>
          </a:p>
        </p:txBody>
      </p:sp>
      <p:sp>
        <p:nvSpPr>
          <p:cNvPr id="71" name="ZoneTexte 70">
            <a:extLst>
              <a:ext uri="{FF2B5EF4-FFF2-40B4-BE49-F238E27FC236}">
                <a16:creationId xmlns:a16="http://schemas.microsoft.com/office/drawing/2014/main" id="{29F2825F-D6B3-492A-8AA2-0A141CC10159}"/>
              </a:ext>
            </a:extLst>
          </p:cNvPr>
          <p:cNvSpPr txBox="1"/>
          <p:nvPr/>
        </p:nvSpPr>
        <p:spPr>
          <a:xfrm>
            <a:off x="4900829" y="2964066"/>
            <a:ext cx="615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NAN</a:t>
            </a:r>
          </a:p>
        </p:txBody>
      </p:sp>
      <p:sp>
        <p:nvSpPr>
          <p:cNvPr id="72" name="ZoneTexte 71">
            <a:extLst>
              <a:ext uri="{FF2B5EF4-FFF2-40B4-BE49-F238E27FC236}">
                <a16:creationId xmlns:a16="http://schemas.microsoft.com/office/drawing/2014/main" id="{9B79453D-D452-4DC0-881F-D60929C4D0DA}"/>
              </a:ext>
            </a:extLst>
          </p:cNvPr>
          <p:cNvSpPr txBox="1"/>
          <p:nvPr/>
        </p:nvSpPr>
        <p:spPr>
          <a:xfrm>
            <a:off x="5479038" y="2962438"/>
            <a:ext cx="615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NAN</a:t>
            </a:r>
          </a:p>
        </p:txBody>
      </p:sp>
      <p:sp>
        <p:nvSpPr>
          <p:cNvPr id="74" name="ZoneTexte 73">
            <a:extLst>
              <a:ext uri="{FF2B5EF4-FFF2-40B4-BE49-F238E27FC236}">
                <a16:creationId xmlns:a16="http://schemas.microsoft.com/office/drawing/2014/main" id="{7E97A3CB-2241-4D19-B2EB-F57DCD017F68}"/>
              </a:ext>
            </a:extLst>
          </p:cNvPr>
          <p:cNvSpPr txBox="1"/>
          <p:nvPr/>
        </p:nvSpPr>
        <p:spPr>
          <a:xfrm>
            <a:off x="7157459" y="2530809"/>
            <a:ext cx="615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NAN</a:t>
            </a:r>
          </a:p>
        </p:txBody>
      </p:sp>
      <p:sp>
        <p:nvSpPr>
          <p:cNvPr id="76" name="ZoneTexte 75">
            <a:extLst>
              <a:ext uri="{FF2B5EF4-FFF2-40B4-BE49-F238E27FC236}">
                <a16:creationId xmlns:a16="http://schemas.microsoft.com/office/drawing/2014/main" id="{5D6098E3-F0DC-463D-A35A-781BC6D31113}"/>
              </a:ext>
            </a:extLst>
          </p:cNvPr>
          <p:cNvSpPr txBox="1"/>
          <p:nvPr/>
        </p:nvSpPr>
        <p:spPr>
          <a:xfrm>
            <a:off x="4889593" y="4214642"/>
            <a:ext cx="615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NAN</a:t>
            </a:r>
          </a:p>
        </p:txBody>
      </p:sp>
      <p:sp>
        <p:nvSpPr>
          <p:cNvPr id="77" name="ZoneTexte 76">
            <a:extLst>
              <a:ext uri="{FF2B5EF4-FFF2-40B4-BE49-F238E27FC236}">
                <a16:creationId xmlns:a16="http://schemas.microsoft.com/office/drawing/2014/main" id="{EFB83367-4419-4E4B-8BB0-968484D785B4}"/>
              </a:ext>
            </a:extLst>
          </p:cNvPr>
          <p:cNvSpPr txBox="1"/>
          <p:nvPr/>
        </p:nvSpPr>
        <p:spPr>
          <a:xfrm>
            <a:off x="5467802" y="4213014"/>
            <a:ext cx="615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NAN</a:t>
            </a:r>
          </a:p>
        </p:txBody>
      </p:sp>
      <p:sp>
        <p:nvSpPr>
          <p:cNvPr id="79" name="ZoneTexte 78">
            <a:extLst>
              <a:ext uri="{FF2B5EF4-FFF2-40B4-BE49-F238E27FC236}">
                <a16:creationId xmlns:a16="http://schemas.microsoft.com/office/drawing/2014/main" id="{1DC09D8C-11CF-48CD-8644-4B79C16D6996}"/>
              </a:ext>
            </a:extLst>
          </p:cNvPr>
          <p:cNvSpPr txBox="1"/>
          <p:nvPr/>
        </p:nvSpPr>
        <p:spPr>
          <a:xfrm>
            <a:off x="6005006" y="4212925"/>
            <a:ext cx="615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NAN</a:t>
            </a:r>
          </a:p>
        </p:txBody>
      </p:sp>
      <p:sp>
        <p:nvSpPr>
          <p:cNvPr id="80" name="ZoneTexte 79">
            <a:extLst>
              <a:ext uri="{FF2B5EF4-FFF2-40B4-BE49-F238E27FC236}">
                <a16:creationId xmlns:a16="http://schemas.microsoft.com/office/drawing/2014/main" id="{66605875-AC39-48B9-85BF-9C04728B1B94}"/>
              </a:ext>
            </a:extLst>
          </p:cNvPr>
          <p:cNvSpPr txBox="1"/>
          <p:nvPr/>
        </p:nvSpPr>
        <p:spPr>
          <a:xfrm>
            <a:off x="6583215" y="4211297"/>
            <a:ext cx="615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NAN</a:t>
            </a:r>
          </a:p>
        </p:txBody>
      </p:sp>
      <p:sp>
        <p:nvSpPr>
          <p:cNvPr id="82" name="ZoneTexte 81">
            <a:extLst>
              <a:ext uri="{FF2B5EF4-FFF2-40B4-BE49-F238E27FC236}">
                <a16:creationId xmlns:a16="http://schemas.microsoft.com/office/drawing/2014/main" id="{F8BAD1B9-7E9E-4881-95D2-5C0F2B2DCE70}"/>
              </a:ext>
            </a:extLst>
          </p:cNvPr>
          <p:cNvSpPr txBox="1"/>
          <p:nvPr/>
        </p:nvSpPr>
        <p:spPr>
          <a:xfrm>
            <a:off x="7164385" y="4203850"/>
            <a:ext cx="615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NAN</a:t>
            </a:r>
          </a:p>
        </p:txBody>
      </p:sp>
      <p:sp>
        <p:nvSpPr>
          <p:cNvPr id="89" name="ZoneTexte 88">
            <a:extLst>
              <a:ext uri="{FF2B5EF4-FFF2-40B4-BE49-F238E27FC236}">
                <a16:creationId xmlns:a16="http://schemas.microsoft.com/office/drawing/2014/main" id="{49281E6B-9BB9-4BEF-AB23-DA5A506340FB}"/>
              </a:ext>
            </a:extLst>
          </p:cNvPr>
          <p:cNvSpPr txBox="1"/>
          <p:nvPr/>
        </p:nvSpPr>
        <p:spPr>
          <a:xfrm>
            <a:off x="7125885" y="2933483"/>
            <a:ext cx="615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NAN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E03E725E-EADD-42B4-8839-D739320B9A1C}"/>
              </a:ext>
            </a:extLst>
          </p:cNvPr>
          <p:cNvSpPr/>
          <p:nvPr/>
        </p:nvSpPr>
        <p:spPr>
          <a:xfrm>
            <a:off x="4785405" y="5329856"/>
            <a:ext cx="711308" cy="72037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5AB51905-4DE6-45B9-A7EB-03499DAD841E}"/>
              </a:ext>
            </a:extLst>
          </p:cNvPr>
          <p:cNvSpPr txBox="1"/>
          <p:nvPr/>
        </p:nvSpPr>
        <p:spPr>
          <a:xfrm rot="16200000">
            <a:off x="10034920" y="5357854"/>
            <a:ext cx="15015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</a:rPr>
              <a:t>EXPORT</a:t>
            </a:r>
          </a:p>
        </p:txBody>
      </p:sp>
      <p:sp>
        <p:nvSpPr>
          <p:cNvPr id="94" name="ZoneTexte 93">
            <a:extLst>
              <a:ext uri="{FF2B5EF4-FFF2-40B4-BE49-F238E27FC236}">
                <a16:creationId xmlns:a16="http://schemas.microsoft.com/office/drawing/2014/main" id="{AC447738-6C29-4225-A73C-478B74E5A946}"/>
              </a:ext>
            </a:extLst>
          </p:cNvPr>
          <p:cNvSpPr txBox="1"/>
          <p:nvPr/>
        </p:nvSpPr>
        <p:spPr>
          <a:xfrm>
            <a:off x="953067" y="5865630"/>
            <a:ext cx="31303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ACCURANCY 0 ↗ 100% </a:t>
            </a:r>
            <a:endParaRPr lang="fr-FR" sz="4400" dirty="0"/>
          </a:p>
        </p:txBody>
      </p: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69A07370-62E2-496B-93DF-3C8C075BE7C8}"/>
              </a:ext>
            </a:extLst>
          </p:cNvPr>
          <p:cNvCxnSpPr>
            <a:cxnSpLocks/>
          </p:cNvCxnSpPr>
          <p:nvPr/>
        </p:nvCxnSpPr>
        <p:spPr>
          <a:xfrm>
            <a:off x="1093138" y="4988202"/>
            <a:ext cx="0" cy="6572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necteur droit 94">
            <a:extLst>
              <a:ext uri="{FF2B5EF4-FFF2-40B4-BE49-F238E27FC236}">
                <a16:creationId xmlns:a16="http://schemas.microsoft.com/office/drawing/2014/main" id="{D1A87379-10F1-484E-BA25-21E882489E48}"/>
              </a:ext>
            </a:extLst>
          </p:cNvPr>
          <p:cNvCxnSpPr>
            <a:cxnSpLocks/>
          </p:cNvCxnSpPr>
          <p:nvPr/>
        </p:nvCxnSpPr>
        <p:spPr>
          <a:xfrm>
            <a:off x="1093138" y="5645426"/>
            <a:ext cx="107874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Forme libre : forme 24">
            <a:extLst>
              <a:ext uri="{FF2B5EF4-FFF2-40B4-BE49-F238E27FC236}">
                <a16:creationId xmlns:a16="http://schemas.microsoft.com/office/drawing/2014/main" id="{6765ECDE-9FA8-44F3-A9C0-1D9428BED3F6}"/>
              </a:ext>
            </a:extLst>
          </p:cNvPr>
          <p:cNvSpPr/>
          <p:nvPr/>
        </p:nvSpPr>
        <p:spPr>
          <a:xfrm>
            <a:off x="1113183" y="4979504"/>
            <a:ext cx="1023730" cy="627269"/>
          </a:xfrm>
          <a:custGeom>
            <a:avLst/>
            <a:gdLst>
              <a:gd name="connsiteX0" fmla="*/ 0 w 1023730"/>
              <a:gd name="connsiteY0" fmla="*/ 0 h 627269"/>
              <a:gd name="connsiteX1" fmla="*/ 139147 w 1023730"/>
              <a:gd name="connsiteY1" fmla="*/ 546653 h 627269"/>
              <a:gd name="connsiteX2" fmla="*/ 546652 w 1023730"/>
              <a:gd name="connsiteY2" fmla="*/ 616226 h 627269"/>
              <a:gd name="connsiteX3" fmla="*/ 1023730 w 1023730"/>
              <a:gd name="connsiteY3" fmla="*/ 626166 h 627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23730" h="627269">
                <a:moveTo>
                  <a:pt x="0" y="0"/>
                </a:moveTo>
                <a:cubicBezTo>
                  <a:pt x="24019" y="221974"/>
                  <a:pt x="48038" y="443949"/>
                  <a:pt x="139147" y="546653"/>
                </a:cubicBezTo>
                <a:cubicBezTo>
                  <a:pt x="230256" y="649357"/>
                  <a:pt x="399222" y="602974"/>
                  <a:pt x="546652" y="616226"/>
                </a:cubicBezTo>
                <a:cubicBezTo>
                  <a:pt x="694082" y="629478"/>
                  <a:pt x="858906" y="627822"/>
                  <a:pt x="1023730" y="626166"/>
                </a:cubicBezTo>
              </a:path>
            </a:pathLst>
          </a:custGeom>
          <a:noFill/>
          <a:ln>
            <a:solidFill>
              <a:srgbClr val="76B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6" name="ZoneTexte 95">
            <a:extLst>
              <a:ext uri="{FF2B5EF4-FFF2-40B4-BE49-F238E27FC236}">
                <a16:creationId xmlns:a16="http://schemas.microsoft.com/office/drawing/2014/main" id="{8657674A-6206-460D-AD7E-CFC4DA9B8D0E}"/>
              </a:ext>
            </a:extLst>
          </p:cNvPr>
          <p:cNvSpPr txBox="1"/>
          <p:nvPr/>
        </p:nvSpPr>
        <p:spPr>
          <a:xfrm>
            <a:off x="7387009" y="5827532"/>
            <a:ext cx="7726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TEST</a:t>
            </a:r>
            <a:endParaRPr lang="fr-FR" sz="4400" dirty="0"/>
          </a:p>
        </p:txBody>
      </p:sp>
    </p:spTree>
    <p:extLst>
      <p:ext uri="{BB962C8B-B14F-4D97-AF65-F5344CB8AC3E}">
        <p14:creationId xmlns:p14="http://schemas.microsoft.com/office/powerpoint/2010/main" val="2207024693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COMMENT FONCTIONNE YOLO?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919018" y="1346518"/>
            <a:ext cx="725296" cy="365125"/>
          </a:xfrm>
        </p:spPr>
        <p:txBody>
          <a:bodyPr/>
          <a:lstStyle/>
          <a:p>
            <a:fld id="{936C95AE-7298-45E1-9514-94AFF5BED89B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C3634FB-1347-4DDF-81E5-A1CF4DCDB5E0}"/>
              </a:ext>
            </a:extLst>
          </p:cNvPr>
          <p:cNvSpPr/>
          <p:nvPr/>
        </p:nvSpPr>
        <p:spPr>
          <a:xfrm>
            <a:off x="526941" y="1905802"/>
            <a:ext cx="11117373" cy="45527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" dist="12700" dir="54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9213838-0FF9-4AAA-BAF9-4A8700794E90}"/>
              </a:ext>
            </a:extLst>
          </p:cNvPr>
          <p:cNvSpPr/>
          <p:nvPr/>
        </p:nvSpPr>
        <p:spPr>
          <a:xfrm>
            <a:off x="522173" y="1905802"/>
            <a:ext cx="11117373" cy="5686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800" dirty="0">
                <a:latin typeface="Roboto Light" charset="0"/>
                <a:ea typeface="Roboto Light" charset="0"/>
                <a:cs typeface="Roboto Light" charset="0"/>
              </a:rPr>
              <a:t>EXECUTION</a:t>
            </a:r>
            <a:endParaRPr lang="en-US" sz="2400" dirty="0">
              <a:latin typeface="Roboto Light" charset="0"/>
              <a:ea typeface="Roboto Light" charset="0"/>
              <a:cs typeface="Roboto Light" charset="0"/>
            </a:endParaRPr>
          </a:p>
        </p:txBody>
      </p:sp>
      <p:pic>
        <p:nvPicPr>
          <p:cNvPr id="5" name="Image 4" descr="Une image contenant table&#10;&#10;Description générée automatiquement">
            <a:extLst>
              <a:ext uri="{FF2B5EF4-FFF2-40B4-BE49-F238E27FC236}">
                <a16:creationId xmlns:a16="http://schemas.microsoft.com/office/drawing/2014/main" id="{0F2AF04E-8CDC-4F46-8253-60DB8E6FDCB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2921" y="4863269"/>
            <a:ext cx="3882189" cy="1036026"/>
          </a:xfrm>
          <a:prstGeom prst="rect">
            <a:avLst/>
          </a:prstGeom>
        </p:spPr>
      </p:pic>
      <p:pic>
        <p:nvPicPr>
          <p:cNvPr id="23" name="Image 22" descr="Une image contenant route, extérieur, bâtiment, petit&#10;&#10;Description générée automatiquement">
            <a:extLst>
              <a:ext uri="{FF2B5EF4-FFF2-40B4-BE49-F238E27FC236}">
                <a16:creationId xmlns:a16="http://schemas.microsoft.com/office/drawing/2014/main" id="{2745CBDC-0006-4352-8447-DEAD36644C8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57" t="8113" r="31668" b="24804"/>
          <a:stretch/>
        </p:blipFill>
        <p:spPr>
          <a:xfrm>
            <a:off x="1105500" y="2511584"/>
            <a:ext cx="2796060" cy="2136810"/>
          </a:xfrm>
          <a:prstGeom prst="rect">
            <a:avLst/>
          </a:prstGeom>
        </p:spPr>
      </p:pic>
      <p:sp>
        <p:nvSpPr>
          <p:cNvPr id="24" name="Triangle isocèle 23">
            <a:extLst>
              <a:ext uri="{FF2B5EF4-FFF2-40B4-BE49-F238E27FC236}">
                <a16:creationId xmlns:a16="http://schemas.microsoft.com/office/drawing/2014/main" id="{803D869B-ADDE-4272-AD2D-1E6761B14073}"/>
              </a:ext>
            </a:extLst>
          </p:cNvPr>
          <p:cNvSpPr/>
          <p:nvPr/>
        </p:nvSpPr>
        <p:spPr>
          <a:xfrm rot="5400000">
            <a:off x="3342152" y="3188944"/>
            <a:ext cx="2136809" cy="782089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aphicFrame>
        <p:nvGraphicFramePr>
          <p:cNvPr id="25" name="Tableau 9">
            <a:extLst>
              <a:ext uri="{FF2B5EF4-FFF2-40B4-BE49-F238E27FC236}">
                <a16:creationId xmlns:a16="http://schemas.microsoft.com/office/drawing/2014/main" id="{519C410E-A98A-451D-83EE-8C0DF09E14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5873013"/>
              </p:ext>
            </p:extLst>
          </p:nvPr>
        </p:nvGraphicFramePr>
        <p:xfrm>
          <a:off x="1105500" y="2499251"/>
          <a:ext cx="2796060" cy="21368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9212">
                  <a:extLst>
                    <a:ext uri="{9D8B030D-6E8A-4147-A177-3AD203B41FA5}">
                      <a16:colId xmlns:a16="http://schemas.microsoft.com/office/drawing/2014/main" val="316522123"/>
                    </a:ext>
                  </a:extLst>
                </a:gridCol>
                <a:gridCol w="559212">
                  <a:extLst>
                    <a:ext uri="{9D8B030D-6E8A-4147-A177-3AD203B41FA5}">
                      <a16:colId xmlns:a16="http://schemas.microsoft.com/office/drawing/2014/main" val="1430837335"/>
                    </a:ext>
                  </a:extLst>
                </a:gridCol>
                <a:gridCol w="559212">
                  <a:extLst>
                    <a:ext uri="{9D8B030D-6E8A-4147-A177-3AD203B41FA5}">
                      <a16:colId xmlns:a16="http://schemas.microsoft.com/office/drawing/2014/main" val="3722091418"/>
                    </a:ext>
                  </a:extLst>
                </a:gridCol>
                <a:gridCol w="559212">
                  <a:extLst>
                    <a:ext uri="{9D8B030D-6E8A-4147-A177-3AD203B41FA5}">
                      <a16:colId xmlns:a16="http://schemas.microsoft.com/office/drawing/2014/main" val="2769083176"/>
                    </a:ext>
                  </a:extLst>
                </a:gridCol>
                <a:gridCol w="559212">
                  <a:extLst>
                    <a:ext uri="{9D8B030D-6E8A-4147-A177-3AD203B41FA5}">
                      <a16:colId xmlns:a16="http://schemas.microsoft.com/office/drawing/2014/main" val="3899186849"/>
                    </a:ext>
                  </a:extLst>
                </a:gridCol>
              </a:tblGrid>
              <a:tr h="427362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4570105"/>
                  </a:ext>
                </a:extLst>
              </a:tr>
              <a:tr h="427362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3955106"/>
                  </a:ext>
                </a:extLst>
              </a:tr>
              <a:tr h="427362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8022805"/>
                  </a:ext>
                </a:extLst>
              </a:tr>
              <a:tr h="427362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8785220"/>
                  </a:ext>
                </a:extLst>
              </a:tr>
              <a:tr h="427362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51352361"/>
                  </a:ext>
                </a:extLst>
              </a:tr>
            </a:tbl>
          </a:graphicData>
        </a:graphic>
      </p:graphicFrame>
      <p:pic>
        <p:nvPicPr>
          <p:cNvPr id="26" name="Image 25" descr="Une image contenant route, extérieur, bâtiment, petit&#10;&#10;Description générée automatiquement">
            <a:extLst>
              <a:ext uri="{FF2B5EF4-FFF2-40B4-BE49-F238E27FC236}">
                <a16:creationId xmlns:a16="http://schemas.microsoft.com/office/drawing/2014/main" id="{9736BD7A-A2B6-4855-A60B-B74EA376816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57" t="8113" r="31668" b="24804"/>
          <a:stretch/>
        </p:blipFill>
        <p:spPr>
          <a:xfrm>
            <a:off x="4919553" y="2499150"/>
            <a:ext cx="2796060" cy="2136810"/>
          </a:xfrm>
          <a:prstGeom prst="rect">
            <a:avLst/>
          </a:prstGeom>
        </p:spPr>
      </p:pic>
      <p:sp>
        <p:nvSpPr>
          <p:cNvPr id="27" name="Triangle isocèle 26">
            <a:extLst>
              <a:ext uri="{FF2B5EF4-FFF2-40B4-BE49-F238E27FC236}">
                <a16:creationId xmlns:a16="http://schemas.microsoft.com/office/drawing/2014/main" id="{33B78F8C-89C0-4ED0-AEB2-0EAB74C6A77D}"/>
              </a:ext>
            </a:extLst>
          </p:cNvPr>
          <p:cNvSpPr/>
          <p:nvPr/>
        </p:nvSpPr>
        <p:spPr>
          <a:xfrm rot="5400000">
            <a:off x="7156205" y="3176510"/>
            <a:ext cx="2136809" cy="782089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aphicFrame>
        <p:nvGraphicFramePr>
          <p:cNvPr id="28" name="Tableau 9">
            <a:extLst>
              <a:ext uri="{FF2B5EF4-FFF2-40B4-BE49-F238E27FC236}">
                <a16:creationId xmlns:a16="http://schemas.microsoft.com/office/drawing/2014/main" id="{A4BE68DC-8BAD-42D6-A1F6-8161A44071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4902018"/>
              </p:ext>
            </p:extLst>
          </p:nvPr>
        </p:nvGraphicFramePr>
        <p:xfrm>
          <a:off x="4919553" y="2486817"/>
          <a:ext cx="2796060" cy="21368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9212">
                  <a:extLst>
                    <a:ext uri="{9D8B030D-6E8A-4147-A177-3AD203B41FA5}">
                      <a16:colId xmlns:a16="http://schemas.microsoft.com/office/drawing/2014/main" val="316522123"/>
                    </a:ext>
                  </a:extLst>
                </a:gridCol>
                <a:gridCol w="559212">
                  <a:extLst>
                    <a:ext uri="{9D8B030D-6E8A-4147-A177-3AD203B41FA5}">
                      <a16:colId xmlns:a16="http://schemas.microsoft.com/office/drawing/2014/main" val="1430837335"/>
                    </a:ext>
                  </a:extLst>
                </a:gridCol>
                <a:gridCol w="559212">
                  <a:extLst>
                    <a:ext uri="{9D8B030D-6E8A-4147-A177-3AD203B41FA5}">
                      <a16:colId xmlns:a16="http://schemas.microsoft.com/office/drawing/2014/main" val="3722091418"/>
                    </a:ext>
                  </a:extLst>
                </a:gridCol>
                <a:gridCol w="559212">
                  <a:extLst>
                    <a:ext uri="{9D8B030D-6E8A-4147-A177-3AD203B41FA5}">
                      <a16:colId xmlns:a16="http://schemas.microsoft.com/office/drawing/2014/main" val="2769083176"/>
                    </a:ext>
                  </a:extLst>
                </a:gridCol>
                <a:gridCol w="559212">
                  <a:extLst>
                    <a:ext uri="{9D8B030D-6E8A-4147-A177-3AD203B41FA5}">
                      <a16:colId xmlns:a16="http://schemas.microsoft.com/office/drawing/2014/main" val="3899186849"/>
                    </a:ext>
                  </a:extLst>
                </a:gridCol>
              </a:tblGrid>
              <a:tr h="427362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4570105"/>
                  </a:ext>
                </a:extLst>
              </a:tr>
              <a:tr h="427362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3955106"/>
                  </a:ext>
                </a:extLst>
              </a:tr>
              <a:tr h="427362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8022805"/>
                  </a:ext>
                </a:extLst>
              </a:tr>
              <a:tr h="427362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8785220"/>
                  </a:ext>
                </a:extLst>
              </a:tr>
              <a:tr h="427362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51352361"/>
                  </a:ext>
                </a:extLst>
              </a:tr>
            </a:tbl>
          </a:graphicData>
        </a:graphic>
      </p:graphicFrame>
      <p:pic>
        <p:nvPicPr>
          <p:cNvPr id="29" name="Image 28" descr="Une image contenant route, extérieur, bâtiment, petit&#10;&#10;Description générée automatiquement">
            <a:extLst>
              <a:ext uri="{FF2B5EF4-FFF2-40B4-BE49-F238E27FC236}">
                <a16:creationId xmlns:a16="http://schemas.microsoft.com/office/drawing/2014/main" id="{3255AB97-2761-470B-BA6E-600539BE48F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57" t="8113" r="31668" b="24804"/>
          <a:stretch/>
        </p:blipFill>
        <p:spPr>
          <a:xfrm>
            <a:off x="8733606" y="2486817"/>
            <a:ext cx="2796060" cy="2136810"/>
          </a:xfrm>
          <a:prstGeom prst="rect">
            <a:avLst/>
          </a:prstGeom>
        </p:spPr>
      </p:pic>
      <p:graphicFrame>
        <p:nvGraphicFramePr>
          <p:cNvPr id="31" name="Tableau 9">
            <a:extLst>
              <a:ext uri="{FF2B5EF4-FFF2-40B4-BE49-F238E27FC236}">
                <a16:creationId xmlns:a16="http://schemas.microsoft.com/office/drawing/2014/main" id="{985ED448-102A-4632-A49C-803C764E6C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1535992"/>
              </p:ext>
            </p:extLst>
          </p:nvPr>
        </p:nvGraphicFramePr>
        <p:xfrm>
          <a:off x="8733606" y="2474484"/>
          <a:ext cx="2796060" cy="21368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9212">
                  <a:extLst>
                    <a:ext uri="{9D8B030D-6E8A-4147-A177-3AD203B41FA5}">
                      <a16:colId xmlns:a16="http://schemas.microsoft.com/office/drawing/2014/main" val="316522123"/>
                    </a:ext>
                  </a:extLst>
                </a:gridCol>
                <a:gridCol w="559212">
                  <a:extLst>
                    <a:ext uri="{9D8B030D-6E8A-4147-A177-3AD203B41FA5}">
                      <a16:colId xmlns:a16="http://schemas.microsoft.com/office/drawing/2014/main" val="1430837335"/>
                    </a:ext>
                  </a:extLst>
                </a:gridCol>
                <a:gridCol w="559212">
                  <a:extLst>
                    <a:ext uri="{9D8B030D-6E8A-4147-A177-3AD203B41FA5}">
                      <a16:colId xmlns:a16="http://schemas.microsoft.com/office/drawing/2014/main" val="3722091418"/>
                    </a:ext>
                  </a:extLst>
                </a:gridCol>
                <a:gridCol w="559212">
                  <a:extLst>
                    <a:ext uri="{9D8B030D-6E8A-4147-A177-3AD203B41FA5}">
                      <a16:colId xmlns:a16="http://schemas.microsoft.com/office/drawing/2014/main" val="2769083176"/>
                    </a:ext>
                  </a:extLst>
                </a:gridCol>
                <a:gridCol w="559212">
                  <a:extLst>
                    <a:ext uri="{9D8B030D-6E8A-4147-A177-3AD203B41FA5}">
                      <a16:colId xmlns:a16="http://schemas.microsoft.com/office/drawing/2014/main" val="3899186849"/>
                    </a:ext>
                  </a:extLst>
                </a:gridCol>
              </a:tblGrid>
              <a:tr h="427362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4570105"/>
                  </a:ext>
                </a:extLst>
              </a:tr>
              <a:tr h="427362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3955106"/>
                  </a:ext>
                </a:extLst>
              </a:tr>
              <a:tr h="427362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8022805"/>
                  </a:ext>
                </a:extLst>
              </a:tr>
              <a:tr h="427362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8785220"/>
                  </a:ext>
                </a:extLst>
              </a:tr>
              <a:tr h="427362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51352361"/>
                  </a:ext>
                </a:extLst>
              </a:tr>
            </a:tbl>
          </a:graphicData>
        </a:graphic>
      </p:graphicFrame>
      <p:sp>
        <p:nvSpPr>
          <p:cNvPr id="12" name="Rectangle 11">
            <a:extLst>
              <a:ext uri="{FF2B5EF4-FFF2-40B4-BE49-F238E27FC236}">
                <a16:creationId xmlns:a16="http://schemas.microsoft.com/office/drawing/2014/main" id="{E55A32B2-41D3-49D2-9D36-D8C95A6ED80D}"/>
              </a:ext>
            </a:extLst>
          </p:cNvPr>
          <p:cNvSpPr/>
          <p:nvPr/>
        </p:nvSpPr>
        <p:spPr>
          <a:xfrm>
            <a:off x="5215488" y="3527752"/>
            <a:ext cx="442762" cy="47163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0C34B6D-9F98-4C1A-A5C7-8B685D0263A2}"/>
              </a:ext>
            </a:extLst>
          </p:cNvPr>
          <p:cNvSpPr/>
          <p:nvPr/>
        </p:nvSpPr>
        <p:spPr>
          <a:xfrm>
            <a:off x="5367888" y="3680152"/>
            <a:ext cx="442762" cy="47163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1632A62-642D-40DC-A775-1CCE206DA24A}"/>
              </a:ext>
            </a:extLst>
          </p:cNvPr>
          <p:cNvSpPr/>
          <p:nvPr/>
        </p:nvSpPr>
        <p:spPr>
          <a:xfrm>
            <a:off x="4974780" y="3824514"/>
            <a:ext cx="442762" cy="47163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4FD1307-C1E0-4036-8239-863AD37ED315}"/>
              </a:ext>
            </a:extLst>
          </p:cNvPr>
          <p:cNvSpPr/>
          <p:nvPr/>
        </p:nvSpPr>
        <p:spPr>
          <a:xfrm>
            <a:off x="5013434" y="3255797"/>
            <a:ext cx="442762" cy="47163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B546EE2-0FF1-4570-B7B4-6BD3C9449B46}"/>
              </a:ext>
            </a:extLst>
          </p:cNvPr>
          <p:cNvSpPr/>
          <p:nvPr/>
        </p:nvSpPr>
        <p:spPr>
          <a:xfrm>
            <a:off x="5376832" y="3285759"/>
            <a:ext cx="442762" cy="47163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EE96133-25CB-4E3C-A5BE-3DF5A497A5B9}"/>
              </a:ext>
            </a:extLst>
          </p:cNvPr>
          <p:cNvSpPr/>
          <p:nvPr/>
        </p:nvSpPr>
        <p:spPr>
          <a:xfrm>
            <a:off x="6183852" y="3335042"/>
            <a:ext cx="442762" cy="471638"/>
          </a:xfrm>
          <a:prstGeom prst="rect">
            <a:avLst/>
          </a:prstGeom>
          <a:noFill/>
          <a:ln w="28575">
            <a:solidFill>
              <a:srgbClr val="0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4EF8A516-8715-45DA-A3B7-15A6C89DB8A6}"/>
              </a:ext>
            </a:extLst>
          </p:cNvPr>
          <p:cNvSpPr/>
          <p:nvPr/>
        </p:nvSpPr>
        <p:spPr>
          <a:xfrm>
            <a:off x="6336252" y="3487442"/>
            <a:ext cx="442762" cy="471638"/>
          </a:xfrm>
          <a:prstGeom prst="rect">
            <a:avLst/>
          </a:prstGeom>
          <a:noFill/>
          <a:ln w="28575">
            <a:solidFill>
              <a:srgbClr val="0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FAFB44B-08E2-4A04-B0D3-D85CE92D308C}"/>
              </a:ext>
            </a:extLst>
          </p:cNvPr>
          <p:cNvSpPr/>
          <p:nvPr/>
        </p:nvSpPr>
        <p:spPr>
          <a:xfrm>
            <a:off x="5943144" y="3631804"/>
            <a:ext cx="442762" cy="471638"/>
          </a:xfrm>
          <a:prstGeom prst="rect">
            <a:avLst/>
          </a:prstGeom>
          <a:noFill/>
          <a:ln w="28575">
            <a:solidFill>
              <a:srgbClr val="0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19CD5E0-C7B2-4104-A467-0295895B36B6}"/>
              </a:ext>
            </a:extLst>
          </p:cNvPr>
          <p:cNvSpPr/>
          <p:nvPr/>
        </p:nvSpPr>
        <p:spPr>
          <a:xfrm>
            <a:off x="5981798" y="3063087"/>
            <a:ext cx="442762" cy="471638"/>
          </a:xfrm>
          <a:prstGeom prst="rect">
            <a:avLst/>
          </a:prstGeom>
          <a:noFill/>
          <a:ln w="28575">
            <a:solidFill>
              <a:srgbClr val="0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91D3B56B-A689-4C96-84AA-86085A56BA8B}"/>
              </a:ext>
            </a:extLst>
          </p:cNvPr>
          <p:cNvSpPr/>
          <p:nvPr/>
        </p:nvSpPr>
        <p:spPr>
          <a:xfrm>
            <a:off x="6345196" y="3093049"/>
            <a:ext cx="442762" cy="471638"/>
          </a:xfrm>
          <a:prstGeom prst="rect">
            <a:avLst/>
          </a:prstGeom>
          <a:noFill/>
          <a:ln w="28575">
            <a:solidFill>
              <a:srgbClr val="0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C38F848-0CDF-4E75-B81C-72E7483CA161}"/>
              </a:ext>
            </a:extLst>
          </p:cNvPr>
          <p:cNvSpPr/>
          <p:nvPr/>
        </p:nvSpPr>
        <p:spPr>
          <a:xfrm>
            <a:off x="7021174" y="3440882"/>
            <a:ext cx="442762" cy="471638"/>
          </a:xfrm>
          <a:prstGeom prst="rect">
            <a:avLst/>
          </a:prstGeom>
          <a:noFill/>
          <a:ln w="28575">
            <a:solidFill>
              <a:srgbClr val="0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5E5DCD40-7F2F-488E-BA9E-BDEFE75B82A6}"/>
              </a:ext>
            </a:extLst>
          </p:cNvPr>
          <p:cNvSpPr/>
          <p:nvPr/>
        </p:nvSpPr>
        <p:spPr>
          <a:xfrm>
            <a:off x="7173574" y="3602907"/>
            <a:ext cx="442762" cy="471638"/>
          </a:xfrm>
          <a:prstGeom prst="rect">
            <a:avLst/>
          </a:prstGeom>
          <a:noFill/>
          <a:ln w="28575">
            <a:solidFill>
              <a:srgbClr val="0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CF95D63-AEFB-4C03-A77F-07D1C48CEAF0}"/>
              </a:ext>
            </a:extLst>
          </p:cNvPr>
          <p:cNvSpPr/>
          <p:nvPr/>
        </p:nvSpPr>
        <p:spPr>
          <a:xfrm>
            <a:off x="7182518" y="3208514"/>
            <a:ext cx="442762" cy="471638"/>
          </a:xfrm>
          <a:prstGeom prst="rect">
            <a:avLst/>
          </a:prstGeom>
          <a:noFill/>
          <a:ln w="28575">
            <a:solidFill>
              <a:srgbClr val="0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Oval 23">
            <a:extLst>
              <a:ext uri="{FF2B5EF4-FFF2-40B4-BE49-F238E27FC236}">
                <a16:creationId xmlns:a16="http://schemas.microsoft.com/office/drawing/2014/main" id="{4FF86662-44BB-4F5A-A9E8-91C78B1648BD}"/>
              </a:ext>
            </a:extLst>
          </p:cNvPr>
          <p:cNvSpPr/>
          <p:nvPr/>
        </p:nvSpPr>
        <p:spPr>
          <a:xfrm>
            <a:off x="5658057" y="5944042"/>
            <a:ext cx="875886" cy="875886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828A9216-BE75-4D75-8107-B46E23F58D8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366" y="6217921"/>
            <a:ext cx="730989" cy="388184"/>
          </a:xfrm>
          <a:prstGeom prst="rect">
            <a:avLst/>
          </a:pr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A65BB17C-E0F0-4E53-AFDA-D22EA8B783F7}"/>
              </a:ext>
            </a:extLst>
          </p:cNvPr>
          <p:cNvSpPr/>
          <p:nvPr/>
        </p:nvSpPr>
        <p:spPr>
          <a:xfrm>
            <a:off x="8883839" y="3412007"/>
            <a:ext cx="711308" cy="72037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C6FB41A8-C35C-44CC-A588-C55902B823EF}"/>
              </a:ext>
            </a:extLst>
          </p:cNvPr>
          <p:cNvSpPr/>
          <p:nvPr/>
        </p:nvSpPr>
        <p:spPr>
          <a:xfrm>
            <a:off x="9951119" y="3217033"/>
            <a:ext cx="605629" cy="625363"/>
          </a:xfrm>
          <a:prstGeom prst="rect">
            <a:avLst/>
          </a:prstGeom>
          <a:noFill/>
          <a:ln w="28575">
            <a:solidFill>
              <a:srgbClr val="0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A2E2E60B-7E2A-4B7F-AD0F-9F03886FA43A}"/>
              </a:ext>
            </a:extLst>
          </p:cNvPr>
          <p:cNvSpPr/>
          <p:nvPr/>
        </p:nvSpPr>
        <p:spPr>
          <a:xfrm>
            <a:off x="10725110" y="3384047"/>
            <a:ext cx="605629" cy="625363"/>
          </a:xfrm>
          <a:prstGeom prst="rect">
            <a:avLst/>
          </a:prstGeom>
          <a:noFill/>
          <a:ln w="28575">
            <a:solidFill>
              <a:srgbClr val="0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91DAE66-04C0-46B1-9213-B3CA265FCFD1}"/>
              </a:ext>
            </a:extLst>
          </p:cNvPr>
          <p:cNvSpPr/>
          <p:nvPr/>
        </p:nvSpPr>
        <p:spPr>
          <a:xfrm>
            <a:off x="1105500" y="3772193"/>
            <a:ext cx="538939" cy="391422"/>
          </a:xfrm>
          <a:prstGeom prst="rect">
            <a:avLst/>
          </a:prstGeom>
          <a:noFill/>
          <a:ln w="28575">
            <a:solidFill>
              <a:srgbClr val="76B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1" name="Image 50" descr="Une image contenant dessin&#10;&#10;Description générée automatiquement">
            <a:extLst>
              <a:ext uri="{FF2B5EF4-FFF2-40B4-BE49-F238E27FC236}">
                <a16:creationId xmlns:a16="http://schemas.microsoft.com/office/drawing/2014/main" id="{A8272EA2-CF3A-4FEB-AFEE-01B42B11FEE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t="13527"/>
          <a:stretch/>
        </p:blipFill>
        <p:spPr>
          <a:xfrm>
            <a:off x="977072" y="4710041"/>
            <a:ext cx="2346426" cy="1303567"/>
          </a:xfrm>
          <a:prstGeom prst="rect">
            <a:avLst/>
          </a:prstGeom>
        </p:spPr>
      </p:pic>
      <p:sp>
        <p:nvSpPr>
          <p:cNvPr id="55" name="Triangle isocèle 54">
            <a:extLst>
              <a:ext uri="{FF2B5EF4-FFF2-40B4-BE49-F238E27FC236}">
                <a16:creationId xmlns:a16="http://schemas.microsoft.com/office/drawing/2014/main" id="{CD18767C-F4A2-417C-BFB5-E8C9C8389DF1}"/>
              </a:ext>
            </a:extLst>
          </p:cNvPr>
          <p:cNvSpPr/>
          <p:nvPr/>
        </p:nvSpPr>
        <p:spPr>
          <a:xfrm rot="5400000">
            <a:off x="3651772" y="3314479"/>
            <a:ext cx="1480671" cy="531018"/>
          </a:xfrm>
          <a:prstGeom prst="triangle">
            <a:avLst/>
          </a:prstGeom>
          <a:solidFill>
            <a:srgbClr val="76B9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8" name="ZoneTexte 57">
            <a:extLst>
              <a:ext uri="{FF2B5EF4-FFF2-40B4-BE49-F238E27FC236}">
                <a16:creationId xmlns:a16="http://schemas.microsoft.com/office/drawing/2014/main" id="{BC98D4B4-59C8-453C-9DE2-3FCED3DA031B}"/>
              </a:ext>
            </a:extLst>
          </p:cNvPr>
          <p:cNvSpPr txBox="1"/>
          <p:nvPr/>
        </p:nvSpPr>
        <p:spPr>
          <a:xfrm>
            <a:off x="3249994" y="4887680"/>
            <a:ext cx="4395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000" dirty="0"/>
              <a:t>+</a:t>
            </a:r>
          </a:p>
        </p:txBody>
      </p:sp>
      <p:sp>
        <p:nvSpPr>
          <p:cNvPr id="59" name="Triangle isocèle 58">
            <a:extLst>
              <a:ext uri="{FF2B5EF4-FFF2-40B4-BE49-F238E27FC236}">
                <a16:creationId xmlns:a16="http://schemas.microsoft.com/office/drawing/2014/main" id="{AA5DF099-F8F1-461D-8DF5-57F3470DA184}"/>
              </a:ext>
            </a:extLst>
          </p:cNvPr>
          <p:cNvSpPr/>
          <p:nvPr/>
        </p:nvSpPr>
        <p:spPr>
          <a:xfrm rot="5400000">
            <a:off x="7469176" y="3302797"/>
            <a:ext cx="1480671" cy="531018"/>
          </a:xfrm>
          <a:prstGeom prst="triangle">
            <a:avLst/>
          </a:prstGeom>
          <a:solidFill>
            <a:srgbClr val="76B9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D7163618-1E27-49C2-B42B-E32548476D39}"/>
              </a:ext>
            </a:extLst>
          </p:cNvPr>
          <p:cNvGrpSpPr/>
          <p:nvPr/>
        </p:nvGrpSpPr>
        <p:grpSpPr>
          <a:xfrm>
            <a:off x="3739432" y="4547772"/>
            <a:ext cx="1428209" cy="1387702"/>
            <a:chOff x="3487291" y="4784111"/>
            <a:chExt cx="1428209" cy="1387702"/>
          </a:xfrm>
        </p:grpSpPr>
        <p:sp>
          <p:nvSpPr>
            <p:cNvPr id="57" name="Décagone 56">
              <a:extLst>
                <a:ext uri="{FF2B5EF4-FFF2-40B4-BE49-F238E27FC236}">
                  <a16:creationId xmlns:a16="http://schemas.microsoft.com/office/drawing/2014/main" id="{1091A5AF-A48C-486A-AB1F-063548D93746}"/>
                </a:ext>
              </a:extLst>
            </p:cNvPr>
            <p:cNvSpPr/>
            <p:nvPr/>
          </p:nvSpPr>
          <p:spPr>
            <a:xfrm>
              <a:off x="3487291" y="4784111"/>
              <a:ext cx="1428209" cy="1387702"/>
            </a:xfrm>
            <a:prstGeom prst="decag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F85543AD-16BB-4F05-A8AF-14F41A0388E5}"/>
                </a:ext>
              </a:extLst>
            </p:cNvPr>
            <p:cNvSpPr/>
            <p:nvPr/>
          </p:nvSpPr>
          <p:spPr>
            <a:xfrm>
              <a:off x="3650689" y="5014111"/>
              <a:ext cx="1126431" cy="99729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rgbClr val="607D8B"/>
                  </a:solidFill>
                </a:rPr>
                <a:t> 01010</a:t>
              </a:r>
            </a:p>
            <a:p>
              <a:pPr algn="ctr"/>
              <a:r>
                <a:rPr lang="fr-FR" dirty="0">
                  <a:solidFill>
                    <a:srgbClr val="607D8B"/>
                  </a:solidFill>
                </a:rPr>
                <a:t>0101010</a:t>
              </a:r>
              <a:r>
                <a:rPr lang="fr-FR" dirty="0">
                  <a:solidFill>
                    <a:schemeClr val="bg1"/>
                  </a:solidFill>
                </a:rPr>
                <a:t>WEIGHTS</a:t>
              </a:r>
              <a:r>
                <a:rPr lang="fr-FR" dirty="0">
                  <a:solidFill>
                    <a:srgbClr val="607D8B"/>
                  </a:solidFill>
                </a:rPr>
                <a:t>01110101011</a:t>
              </a:r>
            </a:p>
          </p:txBody>
        </p:sp>
      </p:grpSp>
      <p:cxnSp>
        <p:nvCxnSpPr>
          <p:cNvPr id="63" name="Connecteur : en arc 62">
            <a:extLst>
              <a:ext uri="{FF2B5EF4-FFF2-40B4-BE49-F238E27FC236}">
                <a16:creationId xmlns:a16="http://schemas.microsoft.com/office/drawing/2014/main" id="{9DE129BE-9773-4715-BBBE-57900F7FE090}"/>
              </a:ext>
            </a:extLst>
          </p:cNvPr>
          <p:cNvCxnSpPr>
            <a:cxnSpLocks/>
            <a:stCxn id="49" idx="1"/>
            <a:endCxn id="51" idx="1"/>
          </p:cNvCxnSpPr>
          <p:nvPr/>
        </p:nvCxnSpPr>
        <p:spPr>
          <a:xfrm rot="10800000" flipV="1">
            <a:off x="977072" y="3967903"/>
            <a:ext cx="128428" cy="1393921"/>
          </a:xfrm>
          <a:prstGeom prst="curvedConnector3">
            <a:avLst>
              <a:gd name="adj1" fmla="val 277999"/>
            </a:avLst>
          </a:prstGeom>
          <a:ln w="38100">
            <a:solidFill>
              <a:srgbClr val="76B9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eur : en arc 65">
            <a:extLst>
              <a:ext uri="{FF2B5EF4-FFF2-40B4-BE49-F238E27FC236}">
                <a16:creationId xmlns:a16="http://schemas.microsoft.com/office/drawing/2014/main" id="{638E49A1-F1C0-4F34-9F69-4F189840A0F7}"/>
              </a:ext>
            </a:extLst>
          </p:cNvPr>
          <p:cNvCxnSpPr>
            <a:cxnSpLocks/>
            <a:stCxn id="50" idx="3"/>
          </p:cNvCxnSpPr>
          <p:nvPr/>
        </p:nvCxnSpPr>
        <p:spPr>
          <a:xfrm flipV="1">
            <a:off x="4209888" y="4296153"/>
            <a:ext cx="1498952" cy="1893756"/>
          </a:xfrm>
          <a:prstGeom prst="curvedConnector2">
            <a:avLst/>
          </a:prstGeom>
          <a:ln w="38100">
            <a:solidFill>
              <a:srgbClr val="76B9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eur : en arc 70">
            <a:extLst>
              <a:ext uri="{FF2B5EF4-FFF2-40B4-BE49-F238E27FC236}">
                <a16:creationId xmlns:a16="http://schemas.microsoft.com/office/drawing/2014/main" id="{05F0ECAB-DE78-4CAA-888F-A801C8DFCDEA}"/>
              </a:ext>
            </a:extLst>
          </p:cNvPr>
          <p:cNvCxnSpPr>
            <a:cxnSpLocks/>
          </p:cNvCxnSpPr>
          <p:nvPr/>
        </p:nvCxnSpPr>
        <p:spPr>
          <a:xfrm rot="16200000" flipH="1">
            <a:off x="6343585" y="4217799"/>
            <a:ext cx="831935" cy="453557"/>
          </a:xfrm>
          <a:prstGeom prst="curvedConnector3">
            <a:avLst>
              <a:gd name="adj1" fmla="val 50000"/>
            </a:avLst>
          </a:prstGeom>
          <a:ln w="38100">
            <a:solidFill>
              <a:srgbClr val="76B9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eur : en arc 71">
            <a:extLst>
              <a:ext uri="{FF2B5EF4-FFF2-40B4-BE49-F238E27FC236}">
                <a16:creationId xmlns:a16="http://schemas.microsoft.com/office/drawing/2014/main" id="{E8C56A0E-15A1-4288-90B3-C1C0F99E6220}"/>
              </a:ext>
            </a:extLst>
          </p:cNvPr>
          <p:cNvCxnSpPr>
            <a:cxnSpLocks/>
          </p:cNvCxnSpPr>
          <p:nvPr/>
        </p:nvCxnSpPr>
        <p:spPr>
          <a:xfrm flipV="1">
            <a:off x="10725110" y="4158852"/>
            <a:ext cx="221381" cy="1203528"/>
          </a:xfrm>
          <a:prstGeom prst="curvedConnector2">
            <a:avLst/>
          </a:prstGeom>
          <a:ln w="38100">
            <a:solidFill>
              <a:srgbClr val="76B9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ZoneTexte 49">
            <a:extLst>
              <a:ext uri="{FF2B5EF4-FFF2-40B4-BE49-F238E27FC236}">
                <a16:creationId xmlns:a16="http://schemas.microsoft.com/office/drawing/2014/main" id="{0BBED5E6-66B5-4872-B3BA-697421B940E0}"/>
              </a:ext>
            </a:extLst>
          </p:cNvPr>
          <p:cNvSpPr txBox="1"/>
          <p:nvPr/>
        </p:nvSpPr>
        <p:spPr>
          <a:xfrm>
            <a:off x="1253053" y="5959076"/>
            <a:ext cx="29568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 = [OBJECT, X, Y, H, W] </a:t>
            </a:r>
            <a:endParaRPr lang="fr-FR" sz="4400" dirty="0"/>
          </a:p>
        </p:txBody>
      </p:sp>
    </p:spTree>
    <p:extLst>
      <p:ext uri="{BB962C8B-B14F-4D97-AF65-F5344CB8AC3E}">
        <p14:creationId xmlns:p14="http://schemas.microsoft.com/office/powerpoint/2010/main" val="4041954428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19"/>
          <p:cNvSpPr/>
          <p:nvPr/>
        </p:nvSpPr>
        <p:spPr>
          <a:xfrm>
            <a:off x="7532207" y="0"/>
            <a:ext cx="4659793" cy="6858000"/>
          </a:xfrm>
          <a:custGeom>
            <a:avLst/>
            <a:gdLst>
              <a:gd name="connsiteX0" fmla="*/ 0 w 4659793"/>
              <a:gd name="connsiteY0" fmla="*/ 0 h 6858000"/>
              <a:gd name="connsiteX1" fmla="*/ 4659793 w 4659793"/>
              <a:gd name="connsiteY1" fmla="*/ 0 h 6858000"/>
              <a:gd name="connsiteX2" fmla="*/ 4659793 w 4659793"/>
              <a:gd name="connsiteY2" fmla="*/ 6858000 h 6858000"/>
              <a:gd name="connsiteX3" fmla="*/ 0 w 4659793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59793" h="6858000">
                <a:moveTo>
                  <a:pt x="0" y="0"/>
                </a:moveTo>
                <a:lnTo>
                  <a:pt x="4659793" y="0"/>
                </a:lnTo>
                <a:lnTo>
                  <a:pt x="465979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outerShdw blurRad="50800" dist="254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/>
          <p:cNvSpPr/>
          <p:nvPr/>
        </p:nvSpPr>
        <p:spPr>
          <a:xfrm>
            <a:off x="6064369" y="0"/>
            <a:ext cx="6127631" cy="6858000"/>
          </a:xfrm>
          <a:custGeom>
            <a:avLst/>
            <a:gdLst>
              <a:gd name="connsiteX0" fmla="*/ 0 w 6127631"/>
              <a:gd name="connsiteY0" fmla="*/ 0 h 6858000"/>
              <a:gd name="connsiteX1" fmla="*/ 5042155 w 6127631"/>
              <a:gd name="connsiteY1" fmla="*/ 0 h 6858000"/>
              <a:gd name="connsiteX2" fmla="*/ 6127631 w 6127631"/>
              <a:gd name="connsiteY2" fmla="*/ 1625159 h 6858000"/>
              <a:gd name="connsiteX3" fmla="*/ 6127631 w 6127631"/>
              <a:gd name="connsiteY3" fmla="*/ 5232842 h 6858000"/>
              <a:gd name="connsiteX4" fmla="*/ 5042155 w 6127631"/>
              <a:gd name="connsiteY4" fmla="*/ 6858000 h 6858000"/>
              <a:gd name="connsiteX5" fmla="*/ 0 w 6127631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127631" h="6858000">
                <a:moveTo>
                  <a:pt x="0" y="0"/>
                </a:moveTo>
                <a:lnTo>
                  <a:pt x="5042155" y="0"/>
                </a:lnTo>
                <a:lnTo>
                  <a:pt x="6127631" y="1625159"/>
                </a:lnTo>
                <a:lnTo>
                  <a:pt x="6127631" y="5232842"/>
                </a:lnTo>
                <a:lnTo>
                  <a:pt x="504215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50800" dist="254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Pentagon 13"/>
          <p:cNvSpPr/>
          <p:nvPr/>
        </p:nvSpPr>
        <p:spPr>
          <a:xfrm>
            <a:off x="3696872" y="0"/>
            <a:ext cx="7332453" cy="6858000"/>
          </a:xfrm>
          <a:prstGeom prst="homePlate">
            <a:avLst>
              <a:gd name="adj" fmla="val 33396"/>
            </a:avLst>
          </a:prstGeom>
          <a:solidFill>
            <a:schemeClr val="accent4"/>
          </a:solidFill>
          <a:ln>
            <a:noFill/>
          </a:ln>
          <a:effectLst>
            <a:outerShdw blurRad="50800" dist="254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Pentagon 14"/>
          <p:cNvSpPr/>
          <p:nvPr/>
        </p:nvSpPr>
        <p:spPr>
          <a:xfrm>
            <a:off x="1930303" y="0"/>
            <a:ext cx="7332453" cy="6858000"/>
          </a:xfrm>
          <a:prstGeom prst="homePlate">
            <a:avLst>
              <a:gd name="adj" fmla="val 33396"/>
            </a:avLst>
          </a:prstGeom>
          <a:solidFill>
            <a:schemeClr val="accent2"/>
          </a:solidFill>
          <a:ln>
            <a:noFill/>
          </a:ln>
          <a:effectLst>
            <a:outerShdw blurRad="50800" dist="254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Pentagon 12"/>
          <p:cNvSpPr/>
          <p:nvPr/>
        </p:nvSpPr>
        <p:spPr>
          <a:xfrm>
            <a:off x="631574" y="0"/>
            <a:ext cx="7332453" cy="6858000"/>
          </a:xfrm>
          <a:prstGeom prst="homePlate">
            <a:avLst>
              <a:gd name="adj" fmla="val 33396"/>
            </a:avLst>
          </a:prstGeom>
          <a:solidFill>
            <a:srgbClr val="76B900"/>
          </a:solidFill>
          <a:ln>
            <a:solidFill>
              <a:srgbClr val="76B900"/>
            </a:solidFill>
          </a:ln>
          <a:effectLst>
            <a:outerShdw blurRad="50800" dist="254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Pentagon 11"/>
          <p:cNvSpPr/>
          <p:nvPr/>
        </p:nvSpPr>
        <p:spPr>
          <a:xfrm>
            <a:off x="303770" y="0"/>
            <a:ext cx="7332453" cy="6858000"/>
          </a:xfrm>
          <a:prstGeom prst="homePlate">
            <a:avLst>
              <a:gd name="adj" fmla="val 33396"/>
            </a:avLst>
          </a:prstGeom>
          <a:solidFill>
            <a:schemeClr val="tx2"/>
          </a:solidFill>
          <a:ln>
            <a:noFill/>
          </a:ln>
          <a:effectLst>
            <a:outerShdw blurRad="50800" dist="254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Pentagon 1"/>
          <p:cNvSpPr/>
          <p:nvPr/>
        </p:nvSpPr>
        <p:spPr>
          <a:xfrm>
            <a:off x="-4299" y="0"/>
            <a:ext cx="7332453" cy="6858000"/>
          </a:xfrm>
          <a:prstGeom prst="homePlate">
            <a:avLst>
              <a:gd name="adj" fmla="val 33396"/>
            </a:avLst>
          </a:prstGeom>
          <a:solidFill>
            <a:schemeClr val="accent2"/>
          </a:solidFill>
          <a:ln>
            <a:noFill/>
          </a:ln>
          <a:effectLst>
            <a:outerShdw blurRad="50800" dist="254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ctangle 42"/>
          <p:cNvSpPr/>
          <p:nvPr/>
        </p:nvSpPr>
        <p:spPr>
          <a:xfrm>
            <a:off x="30646" y="3140648"/>
            <a:ext cx="7332452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3200" b="1" dirty="0">
                <a:solidFill>
                  <a:schemeClr val="bg1"/>
                </a:solidFill>
                <a:latin typeface="Roboto Light" charset="0"/>
                <a:ea typeface="Roboto Light" charset="0"/>
                <a:cs typeface="Roboto Thin" charset="0"/>
              </a:rPr>
              <a:t>Amélioration de la base d’apprentissage</a:t>
            </a:r>
            <a:endParaRPr lang="fr-FR" sz="3200" b="1" dirty="0">
              <a:solidFill>
                <a:schemeClr val="bg1"/>
              </a:solidFill>
              <a:latin typeface="Roboto Thin" charset="0"/>
              <a:ea typeface="Roboto Thin" charset="0"/>
              <a:cs typeface="Roboto Thin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9862910-30AD-4C1B-97F6-2F71FE582403}"/>
              </a:ext>
            </a:extLst>
          </p:cNvPr>
          <p:cNvSpPr/>
          <p:nvPr/>
        </p:nvSpPr>
        <p:spPr>
          <a:xfrm>
            <a:off x="123523" y="4043230"/>
            <a:ext cx="5057561" cy="2646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6600" dirty="0">
                <a:solidFill>
                  <a:schemeClr val="bg1"/>
                </a:solidFill>
              </a:rPr>
              <a:t>💡</a:t>
            </a:r>
          </a:p>
        </p:txBody>
      </p:sp>
    </p:spTree>
    <p:extLst>
      <p:ext uri="{BB962C8B-B14F-4D97-AF65-F5344CB8AC3E}">
        <p14:creationId xmlns:p14="http://schemas.microsoft.com/office/powerpoint/2010/main" val="3455694790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DC3634FB-1347-4DDF-81E5-A1CF4DCDB5E0}"/>
              </a:ext>
            </a:extLst>
          </p:cNvPr>
          <p:cNvSpPr/>
          <p:nvPr/>
        </p:nvSpPr>
        <p:spPr>
          <a:xfrm>
            <a:off x="552454" y="2167268"/>
            <a:ext cx="11117373" cy="469073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" dist="12700" dir="54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6941" y="647585"/>
            <a:ext cx="11552764" cy="431020"/>
          </a:xfrm>
        </p:spPr>
        <p:txBody>
          <a:bodyPr/>
          <a:lstStyle/>
          <a:p>
            <a:r>
              <a:rPr lang="fr-FR" dirty="0"/>
              <a:t>MODIFICATION DE L’ARCHITECTURE DE LA CREATION DE LA BASE DE DONNEES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919018" y="1346518"/>
            <a:ext cx="725296" cy="365125"/>
          </a:xfrm>
        </p:spPr>
        <p:txBody>
          <a:bodyPr/>
          <a:lstStyle/>
          <a:p>
            <a:fld id="{936C95AE-7298-45E1-9514-94AFF5BED89B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9213838-0FF9-4AAA-BAF9-4A8700794E90}"/>
              </a:ext>
            </a:extLst>
          </p:cNvPr>
          <p:cNvSpPr/>
          <p:nvPr/>
        </p:nvSpPr>
        <p:spPr>
          <a:xfrm>
            <a:off x="526941" y="1584363"/>
            <a:ext cx="11117373" cy="5686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800" dirty="0">
                <a:latin typeface="Roboto Light" charset="0"/>
                <a:ea typeface="Roboto Light" charset="0"/>
                <a:cs typeface="Roboto Light" charset="0"/>
              </a:rPr>
              <a:t>CREATION DE LA BASE DE DONNEES</a:t>
            </a:r>
            <a:endParaRPr lang="en-US" sz="2400" dirty="0">
              <a:latin typeface="Roboto Light" charset="0"/>
              <a:ea typeface="Roboto Light" charset="0"/>
              <a:cs typeface="Roboto Light" charset="0"/>
            </a:endParaRPr>
          </a:p>
        </p:txBody>
      </p:sp>
      <p:grpSp>
        <p:nvGrpSpPr>
          <p:cNvPr id="10" name="Groupe 9">
            <a:extLst>
              <a:ext uri="{FF2B5EF4-FFF2-40B4-BE49-F238E27FC236}">
                <a16:creationId xmlns:a16="http://schemas.microsoft.com/office/drawing/2014/main" id="{A5371F6C-5C24-4C83-AA05-1BE7F3116D35}"/>
              </a:ext>
            </a:extLst>
          </p:cNvPr>
          <p:cNvGrpSpPr/>
          <p:nvPr/>
        </p:nvGrpSpPr>
        <p:grpSpPr>
          <a:xfrm>
            <a:off x="2577732" y="3808840"/>
            <a:ext cx="1791478" cy="580114"/>
            <a:chOff x="2355888" y="3809316"/>
            <a:chExt cx="1791478" cy="580114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316A6921-5658-4D28-9A12-D23B9E165059}"/>
                </a:ext>
              </a:extLst>
            </p:cNvPr>
            <p:cNvSpPr/>
            <p:nvPr/>
          </p:nvSpPr>
          <p:spPr>
            <a:xfrm>
              <a:off x="2474735" y="3809316"/>
              <a:ext cx="1553784" cy="580114"/>
            </a:xfrm>
            <a:prstGeom prst="rect">
              <a:avLst/>
            </a:prstGeom>
            <a:solidFill>
              <a:srgbClr val="76B900">
                <a:alpha val="47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" name="ZoneTexte 4">
              <a:extLst>
                <a:ext uri="{FF2B5EF4-FFF2-40B4-BE49-F238E27FC236}">
                  <a16:creationId xmlns:a16="http://schemas.microsoft.com/office/drawing/2014/main" id="{CF8EDEA6-80D7-448C-BA37-D41355689B44}"/>
                </a:ext>
              </a:extLst>
            </p:cNvPr>
            <p:cNvSpPr txBox="1"/>
            <p:nvPr/>
          </p:nvSpPr>
          <p:spPr>
            <a:xfrm>
              <a:off x="2355888" y="3837763"/>
              <a:ext cx="17914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dirty="0"/>
                <a:t>Extraction/Collecte des données</a:t>
              </a:r>
            </a:p>
          </p:txBody>
        </p:sp>
      </p:grpSp>
      <p:pic>
        <p:nvPicPr>
          <p:cNvPr id="7" name="Image 6" descr="Une image contenant dessin&#10;&#10;Description générée automatiquement">
            <a:extLst>
              <a:ext uri="{FF2B5EF4-FFF2-40B4-BE49-F238E27FC236}">
                <a16:creationId xmlns:a16="http://schemas.microsoft.com/office/drawing/2014/main" id="{0FB384DD-D1AC-4306-AC38-E5E46E085E8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384" y="4316487"/>
            <a:ext cx="1137364" cy="568682"/>
          </a:xfrm>
          <a:prstGeom prst="rect">
            <a:avLst/>
          </a:prstGeom>
        </p:spPr>
      </p:pic>
      <p:pic>
        <p:nvPicPr>
          <p:cNvPr id="9" name="Image 8" descr="Une image contenant dessin&#10;&#10;Description générée automatiquement">
            <a:extLst>
              <a:ext uri="{FF2B5EF4-FFF2-40B4-BE49-F238E27FC236}">
                <a16:creationId xmlns:a16="http://schemas.microsoft.com/office/drawing/2014/main" id="{7A679661-7E26-44F2-B5E5-8ADF786FC91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046" y="3575827"/>
            <a:ext cx="604905" cy="604905"/>
          </a:xfrm>
          <a:prstGeom prst="rect">
            <a:avLst/>
          </a:prstGeom>
        </p:spPr>
      </p:pic>
      <p:grpSp>
        <p:nvGrpSpPr>
          <p:cNvPr id="18" name="Groupe 17">
            <a:extLst>
              <a:ext uri="{FF2B5EF4-FFF2-40B4-BE49-F238E27FC236}">
                <a16:creationId xmlns:a16="http://schemas.microsoft.com/office/drawing/2014/main" id="{1A2FA6E3-893E-46B6-85E8-BF3693CA3B93}"/>
              </a:ext>
            </a:extLst>
          </p:cNvPr>
          <p:cNvGrpSpPr/>
          <p:nvPr/>
        </p:nvGrpSpPr>
        <p:grpSpPr>
          <a:xfrm>
            <a:off x="5987482" y="3813346"/>
            <a:ext cx="2277769" cy="489021"/>
            <a:chOff x="5931856" y="3809316"/>
            <a:chExt cx="2277769" cy="489021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E43A908-6FE2-4C19-926D-5C907B13A93A}"/>
                </a:ext>
              </a:extLst>
            </p:cNvPr>
            <p:cNvSpPr/>
            <p:nvPr/>
          </p:nvSpPr>
          <p:spPr>
            <a:xfrm>
              <a:off x="6450470" y="3809316"/>
              <a:ext cx="1240540" cy="489021"/>
            </a:xfrm>
            <a:prstGeom prst="rect">
              <a:avLst/>
            </a:prstGeom>
            <a:solidFill>
              <a:srgbClr val="76B900">
                <a:alpha val="47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6" name="ZoneTexte 15">
              <a:extLst>
                <a:ext uri="{FF2B5EF4-FFF2-40B4-BE49-F238E27FC236}">
                  <a16:creationId xmlns:a16="http://schemas.microsoft.com/office/drawing/2014/main" id="{3D310E6F-EC3C-44F3-948C-2CCBEC37CDA8}"/>
                </a:ext>
              </a:extLst>
            </p:cNvPr>
            <p:cNvSpPr txBox="1"/>
            <p:nvPr/>
          </p:nvSpPr>
          <p:spPr>
            <a:xfrm>
              <a:off x="5931856" y="3888105"/>
              <a:ext cx="227776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dirty="0"/>
                <a:t>Labélisation</a:t>
              </a:r>
              <a:endParaRPr lang="fr-FR" sz="1200" dirty="0"/>
            </a:p>
          </p:txBody>
        </p:sp>
      </p:grpSp>
      <p:pic>
        <p:nvPicPr>
          <p:cNvPr id="8" name="Image 7" descr="Une image contenant dessin&#10;&#10;Description générée automatiquement">
            <a:extLst>
              <a:ext uri="{FF2B5EF4-FFF2-40B4-BE49-F238E27FC236}">
                <a16:creationId xmlns:a16="http://schemas.microsoft.com/office/drawing/2014/main" id="{403D992D-6512-42CD-9D37-6D9EE544713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1512" y="4425612"/>
            <a:ext cx="307879" cy="307879"/>
          </a:xfrm>
          <a:prstGeom prst="rect">
            <a:avLst/>
          </a:prstGeom>
        </p:spPr>
      </p:pic>
      <p:pic>
        <p:nvPicPr>
          <p:cNvPr id="23" name="Image 22" descr="Une image contenant intérieur, objet, poupée, table&#10;&#10;Description générée automatiquement">
            <a:extLst>
              <a:ext uri="{FF2B5EF4-FFF2-40B4-BE49-F238E27FC236}">
                <a16:creationId xmlns:a16="http://schemas.microsoft.com/office/drawing/2014/main" id="{06616F9C-2EE0-4402-A2C2-10DE2771CB8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950" y="5180627"/>
            <a:ext cx="500740" cy="668514"/>
          </a:xfrm>
          <a:prstGeom prst="rect">
            <a:avLst/>
          </a:prstGeom>
        </p:spPr>
      </p:pic>
      <p:pic>
        <p:nvPicPr>
          <p:cNvPr id="25" name="Image 24" descr="Une image contenant neige, souliers, assis, couché&#10;&#10;Description générée automatiquement">
            <a:extLst>
              <a:ext uri="{FF2B5EF4-FFF2-40B4-BE49-F238E27FC236}">
                <a16:creationId xmlns:a16="http://schemas.microsoft.com/office/drawing/2014/main" id="{94C8DA46-EE2B-4F24-9DB6-5BEEFB687CD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363" y="2982305"/>
            <a:ext cx="657366" cy="493025"/>
          </a:xfrm>
          <a:prstGeom prst="rect">
            <a:avLst/>
          </a:prstGeom>
        </p:spPr>
      </p:pic>
      <p:sp>
        <p:nvSpPr>
          <p:cNvPr id="26" name="Accolade fermante 25">
            <a:extLst>
              <a:ext uri="{FF2B5EF4-FFF2-40B4-BE49-F238E27FC236}">
                <a16:creationId xmlns:a16="http://schemas.microsoft.com/office/drawing/2014/main" id="{BED19F97-E8EB-4233-A2A5-CF17226A7497}"/>
              </a:ext>
            </a:extLst>
          </p:cNvPr>
          <p:cNvSpPr/>
          <p:nvPr/>
        </p:nvSpPr>
        <p:spPr>
          <a:xfrm>
            <a:off x="2268908" y="2280830"/>
            <a:ext cx="307879" cy="4114800"/>
          </a:xfrm>
          <a:prstGeom prst="rightBrace">
            <a:avLst>
              <a:gd name="adj1" fmla="val 8333"/>
              <a:gd name="adj2" fmla="val 45011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8" name="Image 27" descr="Une image contenant extérieur, bâtiment, route, feu&#10;&#10;Description générée automatiquement">
            <a:extLst>
              <a:ext uri="{FF2B5EF4-FFF2-40B4-BE49-F238E27FC236}">
                <a16:creationId xmlns:a16="http://schemas.microsoft.com/office/drawing/2014/main" id="{366420D3-69D3-49E8-ACBD-2CCA7DA9E1F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4220" y="2777916"/>
            <a:ext cx="618616" cy="463962"/>
          </a:xfrm>
          <a:prstGeom prst="rect">
            <a:avLst/>
          </a:prstGeom>
        </p:spPr>
      </p:pic>
      <p:pic>
        <p:nvPicPr>
          <p:cNvPr id="30" name="Image 29" descr="Une image contenant herbe, extérieur, champ, moto&#10;&#10;Description générée automatiquement">
            <a:extLst>
              <a:ext uri="{FF2B5EF4-FFF2-40B4-BE49-F238E27FC236}">
                <a16:creationId xmlns:a16="http://schemas.microsoft.com/office/drawing/2014/main" id="{D9B16F1A-937F-4941-BA16-81DB4C4D2C45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340" y="2248330"/>
            <a:ext cx="619879" cy="464909"/>
          </a:xfrm>
          <a:prstGeom prst="rect">
            <a:avLst/>
          </a:prstGeom>
        </p:spPr>
      </p:pic>
      <p:pic>
        <p:nvPicPr>
          <p:cNvPr id="32" name="Image 31" descr="Une image contenant intérieur, peluche, assis, ours&#10;&#10;Description générée automatiquement">
            <a:extLst>
              <a:ext uri="{FF2B5EF4-FFF2-40B4-BE49-F238E27FC236}">
                <a16:creationId xmlns:a16="http://schemas.microsoft.com/office/drawing/2014/main" id="{7A792C57-98E7-43E9-85C4-805DD9DD978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033" y="4903200"/>
            <a:ext cx="934648" cy="621966"/>
          </a:xfrm>
          <a:prstGeom prst="rect">
            <a:avLst/>
          </a:prstGeom>
        </p:spPr>
      </p:pic>
      <p:pic>
        <p:nvPicPr>
          <p:cNvPr id="34" name="Image 33" descr="Une image contenant jouet, poupée, blanc, assis&#10;&#10;Description générée automatiquement">
            <a:extLst>
              <a:ext uri="{FF2B5EF4-FFF2-40B4-BE49-F238E27FC236}">
                <a16:creationId xmlns:a16="http://schemas.microsoft.com/office/drawing/2014/main" id="{890B2245-81A8-4750-9B3F-4FCF45D4CA45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837" y="5849141"/>
            <a:ext cx="871616" cy="580021"/>
          </a:xfrm>
          <a:prstGeom prst="rect">
            <a:avLst/>
          </a:prstGeom>
        </p:spPr>
      </p:pic>
      <p:cxnSp>
        <p:nvCxnSpPr>
          <p:cNvPr id="36" name="Connecteur droit avec flèche 35">
            <a:extLst>
              <a:ext uri="{FF2B5EF4-FFF2-40B4-BE49-F238E27FC236}">
                <a16:creationId xmlns:a16="http://schemas.microsoft.com/office/drawing/2014/main" id="{A283D3FC-4906-4E9E-BFBD-D1C670588FD0}"/>
              </a:ext>
            </a:extLst>
          </p:cNvPr>
          <p:cNvCxnSpPr/>
          <p:nvPr/>
        </p:nvCxnSpPr>
        <p:spPr>
          <a:xfrm>
            <a:off x="4237856" y="4120544"/>
            <a:ext cx="23400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Image 37" descr="Une image contenant capture d’écran, intérieur, moniteur, photo&#10;&#10;Description générée automatiquement">
            <a:extLst>
              <a:ext uri="{FF2B5EF4-FFF2-40B4-BE49-F238E27FC236}">
                <a16:creationId xmlns:a16="http://schemas.microsoft.com/office/drawing/2014/main" id="{5C34F44E-3515-455E-97E7-5A0DFD6A4D36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37" t="19537" r="31649" b="21646"/>
          <a:stretch/>
        </p:blipFill>
        <p:spPr>
          <a:xfrm>
            <a:off x="5923341" y="4854211"/>
            <a:ext cx="2473343" cy="1552185"/>
          </a:xfrm>
          <a:prstGeom prst="rect">
            <a:avLst/>
          </a:prstGeom>
        </p:spPr>
      </p:pic>
      <p:cxnSp>
        <p:nvCxnSpPr>
          <p:cNvPr id="43" name="Connecteur droit avec flèche 42">
            <a:extLst>
              <a:ext uri="{FF2B5EF4-FFF2-40B4-BE49-F238E27FC236}">
                <a16:creationId xmlns:a16="http://schemas.microsoft.com/office/drawing/2014/main" id="{CE452956-C33B-41F7-8857-AC7A04783A56}"/>
              </a:ext>
            </a:extLst>
          </p:cNvPr>
          <p:cNvCxnSpPr>
            <a:cxnSpLocks/>
          </p:cNvCxnSpPr>
          <p:nvPr/>
        </p:nvCxnSpPr>
        <p:spPr>
          <a:xfrm>
            <a:off x="6262961" y="4066710"/>
            <a:ext cx="2431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ZoneTexte 44">
            <a:extLst>
              <a:ext uri="{FF2B5EF4-FFF2-40B4-BE49-F238E27FC236}">
                <a16:creationId xmlns:a16="http://schemas.microsoft.com/office/drawing/2014/main" id="{951E0867-FFE9-4941-A9B5-C74AC1B137BF}"/>
              </a:ext>
            </a:extLst>
          </p:cNvPr>
          <p:cNvSpPr txBox="1"/>
          <p:nvPr/>
        </p:nvSpPr>
        <p:spPr>
          <a:xfrm>
            <a:off x="3217664" y="5410538"/>
            <a:ext cx="261256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900" dirty="0"/>
              <a:t>0 0.687109 0.379167 0.255469 0.158333</a:t>
            </a:r>
          </a:p>
          <a:p>
            <a:pPr algn="ctr"/>
            <a:r>
              <a:rPr lang="fr-FR" sz="900" dirty="0"/>
              <a:t>1 0.716797 0.395833 0.216406 0.147222</a:t>
            </a:r>
          </a:p>
          <a:p>
            <a:pPr algn="ctr"/>
            <a:r>
              <a:rPr lang="fr-FR" sz="900" dirty="0"/>
              <a:t>1 0.420312 0.395833 0.140625 0.166667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BF707EEE-ACDC-4D77-BD0B-ACFDC26DD42F}"/>
              </a:ext>
            </a:extLst>
          </p:cNvPr>
          <p:cNvSpPr/>
          <p:nvPr/>
        </p:nvSpPr>
        <p:spPr>
          <a:xfrm>
            <a:off x="3549811" y="5410539"/>
            <a:ext cx="1959429" cy="507831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1C686E94-A79D-4A55-B1FA-C7F78549D238}"/>
              </a:ext>
            </a:extLst>
          </p:cNvPr>
          <p:cNvSpPr txBox="1"/>
          <p:nvPr/>
        </p:nvSpPr>
        <p:spPr>
          <a:xfrm>
            <a:off x="5059789" y="6162190"/>
            <a:ext cx="9703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b="1" u="sng" dirty="0"/>
              <a:t>img001.jpg</a:t>
            </a:r>
          </a:p>
        </p:txBody>
      </p:sp>
      <p:sp>
        <p:nvSpPr>
          <p:cNvPr id="48" name="ZoneTexte 47">
            <a:extLst>
              <a:ext uri="{FF2B5EF4-FFF2-40B4-BE49-F238E27FC236}">
                <a16:creationId xmlns:a16="http://schemas.microsoft.com/office/drawing/2014/main" id="{268B4481-4BF4-4998-8548-6DBCD777D671}"/>
              </a:ext>
            </a:extLst>
          </p:cNvPr>
          <p:cNvSpPr txBox="1"/>
          <p:nvPr/>
        </p:nvSpPr>
        <p:spPr>
          <a:xfrm>
            <a:off x="4646516" y="5871483"/>
            <a:ext cx="9703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b="1" u="sng" dirty="0"/>
              <a:t>img001.txt</a:t>
            </a:r>
          </a:p>
        </p:txBody>
      </p:sp>
      <p:cxnSp>
        <p:nvCxnSpPr>
          <p:cNvPr id="50" name="Connecteur droit avec flèche 49">
            <a:extLst>
              <a:ext uri="{FF2B5EF4-FFF2-40B4-BE49-F238E27FC236}">
                <a16:creationId xmlns:a16="http://schemas.microsoft.com/office/drawing/2014/main" id="{B8696168-259D-4026-B0BB-F8C99087FE2F}"/>
              </a:ext>
            </a:extLst>
          </p:cNvPr>
          <p:cNvCxnSpPr>
            <a:cxnSpLocks/>
          </p:cNvCxnSpPr>
          <p:nvPr/>
        </p:nvCxnSpPr>
        <p:spPr>
          <a:xfrm flipH="1" flipV="1">
            <a:off x="5498181" y="5814338"/>
            <a:ext cx="1323736" cy="164391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eur droit avec flèche 50">
            <a:extLst>
              <a:ext uri="{FF2B5EF4-FFF2-40B4-BE49-F238E27FC236}">
                <a16:creationId xmlns:a16="http://schemas.microsoft.com/office/drawing/2014/main" id="{7981D579-0F2F-4A30-A018-2F1AF4B0990F}"/>
              </a:ext>
            </a:extLst>
          </p:cNvPr>
          <p:cNvCxnSpPr>
            <a:cxnSpLocks/>
            <a:endCxn id="46" idx="3"/>
          </p:cNvCxnSpPr>
          <p:nvPr/>
        </p:nvCxnSpPr>
        <p:spPr>
          <a:xfrm flipH="1">
            <a:off x="5509240" y="5607020"/>
            <a:ext cx="1294015" cy="57435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eur droit avec flèche 52">
            <a:extLst>
              <a:ext uri="{FF2B5EF4-FFF2-40B4-BE49-F238E27FC236}">
                <a16:creationId xmlns:a16="http://schemas.microsoft.com/office/drawing/2014/main" id="{81F6F9A7-E5AA-4AEC-859C-14CE838CC233}"/>
              </a:ext>
            </a:extLst>
          </p:cNvPr>
          <p:cNvCxnSpPr>
            <a:cxnSpLocks/>
          </p:cNvCxnSpPr>
          <p:nvPr/>
        </p:nvCxnSpPr>
        <p:spPr>
          <a:xfrm flipH="1">
            <a:off x="5492427" y="5259574"/>
            <a:ext cx="1504008" cy="255310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Groupe 54">
            <a:extLst>
              <a:ext uri="{FF2B5EF4-FFF2-40B4-BE49-F238E27FC236}">
                <a16:creationId xmlns:a16="http://schemas.microsoft.com/office/drawing/2014/main" id="{847CBFFB-CA25-48CB-B6A5-84B482EA07D1}"/>
              </a:ext>
            </a:extLst>
          </p:cNvPr>
          <p:cNvGrpSpPr/>
          <p:nvPr/>
        </p:nvGrpSpPr>
        <p:grpSpPr>
          <a:xfrm>
            <a:off x="7441287" y="3752501"/>
            <a:ext cx="2277769" cy="661828"/>
            <a:chOff x="5937669" y="3809316"/>
            <a:chExt cx="2277769" cy="541999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AAD41F38-A83D-454E-8871-010AF10A8F55}"/>
                </a:ext>
              </a:extLst>
            </p:cNvPr>
            <p:cNvSpPr/>
            <p:nvPr/>
          </p:nvSpPr>
          <p:spPr>
            <a:xfrm>
              <a:off x="6450470" y="3809316"/>
              <a:ext cx="1240540" cy="489021"/>
            </a:xfrm>
            <a:prstGeom prst="rect">
              <a:avLst/>
            </a:prstGeom>
            <a:solidFill>
              <a:srgbClr val="76B900">
                <a:alpha val="47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7" name="ZoneTexte 56">
              <a:extLst>
                <a:ext uri="{FF2B5EF4-FFF2-40B4-BE49-F238E27FC236}">
                  <a16:creationId xmlns:a16="http://schemas.microsoft.com/office/drawing/2014/main" id="{2390151D-C5EF-409A-B7E5-0C98E689C7FF}"/>
                </a:ext>
              </a:extLst>
            </p:cNvPr>
            <p:cNvSpPr txBox="1"/>
            <p:nvPr/>
          </p:nvSpPr>
          <p:spPr>
            <a:xfrm>
              <a:off x="5937669" y="3828095"/>
              <a:ext cx="227776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dirty="0"/>
                <a:t>Division du </a:t>
              </a:r>
            </a:p>
            <a:p>
              <a:pPr algn="ctr"/>
              <a:r>
                <a:rPr lang="fr-FR" sz="1400" dirty="0"/>
                <a:t>jeu de données</a:t>
              </a:r>
              <a:endParaRPr lang="fr-FR" sz="1200" dirty="0"/>
            </a:p>
          </p:txBody>
        </p:sp>
      </p:grpSp>
      <p:cxnSp>
        <p:nvCxnSpPr>
          <p:cNvPr id="58" name="Connecteur droit avec flèche 57">
            <a:extLst>
              <a:ext uri="{FF2B5EF4-FFF2-40B4-BE49-F238E27FC236}">
                <a16:creationId xmlns:a16="http://schemas.microsoft.com/office/drawing/2014/main" id="{25C96BEC-20A5-45CD-A9CE-2AF977E776B7}"/>
              </a:ext>
            </a:extLst>
          </p:cNvPr>
          <p:cNvCxnSpPr>
            <a:cxnSpLocks/>
          </p:cNvCxnSpPr>
          <p:nvPr/>
        </p:nvCxnSpPr>
        <p:spPr>
          <a:xfrm>
            <a:off x="7746636" y="4066710"/>
            <a:ext cx="2074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ZoneTexte 61">
            <a:extLst>
              <a:ext uri="{FF2B5EF4-FFF2-40B4-BE49-F238E27FC236}">
                <a16:creationId xmlns:a16="http://schemas.microsoft.com/office/drawing/2014/main" id="{E44E0E4A-1ABF-4690-A1F5-FC4E9F16C544}"/>
              </a:ext>
            </a:extLst>
          </p:cNvPr>
          <p:cNvSpPr txBox="1"/>
          <p:nvPr/>
        </p:nvSpPr>
        <p:spPr>
          <a:xfrm>
            <a:off x="9856964" y="2724674"/>
            <a:ext cx="16017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900" dirty="0" err="1"/>
              <a:t>VOCdevkit</a:t>
            </a:r>
            <a:r>
              <a:rPr lang="fr-FR" sz="900" dirty="0"/>
              <a:t>/nao_001.jpg</a:t>
            </a:r>
          </a:p>
          <a:p>
            <a:pPr algn="ctr"/>
            <a:r>
              <a:rPr lang="fr-FR" sz="900" dirty="0" err="1"/>
              <a:t>VOCdevkit</a:t>
            </a:r>
            <a:r>
              <a:rPr lang="fr-FR" sz="900" dirty="0"/>
              <a:t>/uuv_001.jpg</a:t>
            </a:r>
          </a:p>
          <a:p>
            <a:pPr algn="ctr"/>
            <a:r>
              <a:rPr lang="fr-FR" sz="900" dirty="0" err="1"/>
              <a:t>VOCdevkit</a:t>
            </a:r>
            <a:r>
              <a:rPr lang="fr-FR" sz="900" dirty="0"/>
              <a:t>/dart_001.jpg</a:t>
            </a:r>
          </a:p>
          <a:p>
            <a:pPr algn="ctr"/>
            <a:r>
              <a:rPr lang="fr-FR" sz="900" dirty="0"/>
              <a:t>(…)</a:t>
            </a:r>
          </a:p>
          <a:p>
            <a:pPr algn="ctr"/>
            <a:r>
              <a:rPr lang="fr-FR" sz="900" dirty="0" err="1"/>
              <a:t>VOCdevkit</a:t>
            </a:r>
            <a:r>
              <a:rPr lang="fr-FR" sz="900" dirty="0"/>
              <a:t>/nao_001.jpg</a:t>
            </a:r>
          </a:p>
          <a:p>
            <a:pPr algn="ctr"/>
            <a:r>
              <a:rPr lang="fr-FR" sz="900" dirty="0" err="1"/>
              <a:t>VOCdevkit</a:t>
            </a:r>
            <a:r>
              <a:rPr lang="fr-FR" sz="900" dirty="0"/>
              <a:t>/uuv_001.jpg</a:t>
            </a:r>
          </a:p>
          <a:p>
            <a:pPr algn="ctr"/>
            <a:r>
              <a:rPr lang="fr-FR" sz="900" dirty="0" err="1"/>
              <a:t>VOCdevkit</a:t>
            </a:r>
            <a:r>
              <a:rPr lang="fr-FR" sz="900" dirty="0"/>
              <a:t>/dart_001.jpg</a:t>
            </a:r>
          </a:p>
          <a:p>
            <a:pPr algn="ctr"/>
            <a:endParaRPr lang="fr-FR" sz="900" dirty="0"/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F8DD62DE-E4DB-4679-9AFF-DC43BAB11DC4}"/>
              </a:ext>
            </a:extLst>
          </p:cNvPr>
          <p:cNvSpPr txBox="1"/>
          <p:nvPr/>
        </p:nvSpPr>
        <p:spPr>
          <a:xfrm>
            <a:off x="9870625" y="4125159"/>
            <a:ext cx="16017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900" dirty="0" err="1"/>
              <a:t>VOCdevkit</a:t>
            </a:r>
            <a:r>
              <a:rPr lang="fr-FR" sz="900" dirty="0"/>
              <a:t>/nao_001.jpg</a:t>
            </a:r>
          </a:p>
          <a:p>
            <a:pPr algn="ctr"/>
            <a:r>
              <a:rPr lang="fr-FR" sz="900" dirty="0" err="1"/>
              <a:t>VOCdevkit</a:t>
            </a:r>
            <a:r>
              <a:rPr lang="fr-FR" sz="900" dirty="0"/>
              <a:t>/uuv_001.jpg</a:t>
            </a:r>
          </a:p>
          <a:p>
            <a:pPr algn="ctr"/>
            <a:r>
              <a:rPr lang="fr-FR" sz="900" dirty="0" err="1"/>
              <a:t>VOCdevkit</a:t>
            </a:r>
            <a:r>
              <a:rPr lang="fr-FR" sz="900" dirty="0"/>
              <a:t>/dart_001.jpg</a:t>
            </a:r>
          </a:p>
          <a:p>
            <a:pPr algn="ctr"/>
            <a:r>
              <a:rPr lang="fr-FR" sz="900" dirty="0"/>
              <a:t>(…)</a:t>
            </a:r>
          </a:p>
          <a:p>
            <a:pPr algn="ctr"/>
            <a:r>
              <a:rPr lang="fr-FR" sz="900" dirty="0" err="1"/>
              <a:t>VOCdevkit</a:t>
            </a:r>
            <a:r>
              <a:rPr lang="fr-FR" sz="900" dirty="0"/>
              <a:t>/nao_001.jpg</a:t>
            </a:r>
          </a:p>
          <a:p>
            <a:pPr algn="ctr"/>
            <a:r>
              <a:rPr lang="fr-FR" sz="900" dirty="0" err="1"/>
              <a:t>VOCdevkit</a:t>
            </a:r>
            <a:r>
              <a:rPr lang="fr-FR" sz="900" dirty="0"/>
              <a:t>/uuv_001.jpg</a:t>
            </a:r>
          </a:p>
          <a:p>
            <a:pPr algn="ctr"/>
            <a:r>
              <a:rPr lang="fr-FR" sz="900" dirty="0" err="1"/>
              <a:t>VOCdevkit</a:t>
            </a:r>
            <a:r>
              <a:rPr lang="fr-FR" sz="900" dirty="0"/>
              <a:t>/dart_001.jpg</a:t>
            </a:r>
          </a:p>
          <a:p>
            <a:pPr algn="ctr"/>
            <a:endParaRPr lang="fr-FR" sz="900" dirty="0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5D31B1B4-0C52-4B50-B179-4D8D8A5F81A5}"/>
              </a:ext>
            </a:extLst>
          </p:cNvPr>
          <p:cNvSpPr/>
          <p:nvPr/>
        </p:nvSpPr>
        <p:spPr>
          <a:xfrm>
            <a:off x="10019849" y="2685987"/>
            <a:ext cx="1293898" cy="1119639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1FE266A8-EEA4-4822-A03B-618129F4DF55}"/>
              </a:ext>
            </a:extLst>
          </p:cNvPr>
          <p:cNvSpPr/>
          <p:nvPr/>
        </p:nvSpPr>
        <p:spPr>
          <a:xfrm>
            <a:off x="10033305" y="4094880"/>
            <a:ext cx="1293898" cy="1119639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71" name="Connecteur droit avec flèche 70">
            <a:extLst>
              <a:ext uri="{FF2B5EF4-FFF2-40B4-BE49-F238E27FC236}">
                <a16:creationId xmlns:a16="http://schemas.microsoft.com/office/drawing/2014/main" id="{57579026-7E73-4501-998B-4DB5F8FFCDE1}"/>
              </a:ext>
            </a:extLst>
          </p:cNvPr>
          <p:cNvCxnSpPr>
            <a:cxnSpLocks/>
            <a:endCxn id="67" idx="1"/>
          </p:cNvCxnSpPr>
          <p:nvPr/>
        </p:nvCxnSpPr>
        <p:spPr>
          <a:xfrm flipV="1">
            <a:off x="9194628" y="3245807"/>
            <a:ext cx="825221" cy="8002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eur droit avec flèche 71">
            <a:extLst>
              <a:ext uri="{FF2B5EF4-FFF2-40B4-BE49-F238E27FC236}">
                <a16:creationId xmlns:a16="http://schemas.microsoft.com/office/drawing/2014/main" id="{A57230CF-4FCA-49E9-9A25-64415DFE7E3B}"/>
              </a:ext>
            </a:extLst>
          </p:cNvPr>
          <p:cNvCxnSpPr>
            <a:cxnSpLocks/>
            <a:endCxn id="69" idx="1"/>
          </p:cNvCxnSpPr>
          <p:nvPr/>
        </p:nvCxnSpPr>
        <p:spPr>
          <a:xfrm>
            <a:off x="9194628" y="4031309"/>
            <a:ext cx="838677" cy="62339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ZoneTexte 75">
            <a:extLst>
              <a:ext uri="{FF2B5EF4-FFF2-40B4-BE49-F238E27FC236}">
                <a16:creationId xmlns:a16="http://schemas.microsoft.com/office/drawing/2014/main" id="{609B5226-608D-40D5-BCB2-EA4BA4AE606E}"/>
              </a:ext>
            </a:extLst>
          </p:cNvPr>
          <p:cNvSpPr txBox="1"/>
          <p:nvPr/>
        </p:nvSpPr>
        <p:spPr>
          <a:xfrm>
            <a:off x="9002079" y="3339964"/>
            <a:ext cx="8424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b="1" u="sng" dirty="0"/>
              <a:t>Train.txt</a:t>
            </a:r>
          </a:p>
        </p:txBody>
      </p:sp>
      <p:sp>
        <p:nvSpPr>
          <p:cNvPr id="77" name="ZoneTexte 76">
            <a:extLst>
              <a:ext uri="{FF2B5EF4-FFF2-40B4-BE49-F238E27FC236}">
                <a16:creationId xmlns:a16="http://schemas.microsoft.com/office/drawing/2014/main" id="{0EE5B03F-18CE-4D4D-AA35-439B4F39CB7E}"/>
              </a:ext>
            </a:extLst>
          </p:cNvPr>
          <p:cNvSpPr txBox="1"/>
          <p:nvPr/>
        </p:nvSpPr>
        <p:spPr>
          <a:xfrm>
            <a:off x="9039259" y="4360507"/>
            <a:ext cx="8424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b="1" u="sng" dirty="0"/>
              <a:t>Test.txt</a:t>
            </a:r>
          </a:p>
        </p:txBody>
      </p:sp>
      <p:cxnSp>
        <p:nvCxnSpPr>
          <p:cNvPr id="83" name="Connecteur droit avec flèche 82">
            <a:extLst>
              <a:ext uri="{FF2B5EF4-FFF2-40B4-BE49-F238E27FC236}">
                <a16:creationId xmlns:a16="http://schemas.microsoft.com/office/drawing/2014/main" id="{EE73DDD0-D45A-477D-88ED-75EEACD82040}"/>
              </a:ext>
            </a:extLst>
          </p:cNvPr>
          <p:cNvCxnSpPr>
            <a:cxnSpLocks/>
          </p:cNvCxnSpPr>
          <p:nvPr/>
        </p:nvCxnSpPr>
        <p:spPr>
          <a:xfrm flipV="1">
            <a:off x="5301863" y="3141932"/>
            <a:ext cx="1" cy="456098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necteur droit avec flèche 83">
            <a:extLst>
              <a:ext uri="{FF2B5EF4-FFF2-40B4-BE49-F238E27FC236}">
                <a16:creationId xmlns:a16="http://schemas.microsoft.com/office/drawing/2014/main" id="{80F2D7C4-A240-478B-A521-76FAC96795F9}"/>
              </a:ext>
            </a:extLst>
          </p:cNvPr>
          <p:cNvCxnSpPr/>
          <p:nvPr/>
        </p:nvCxnSpPr>
        <p:spPr>
          <a:xfrm>
            <a:off x="7118955" y="4316487"/>
            <a:ext cx="0" cy="51673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ZoneTexte 96">
            <a:extLst>
              <a:ext uri="{FF2B5EF4-FFF2-40B4-BE49-F238E27FC236}">
                <a16:creationId xmlns:a16="http://schemas.microsoft.com/office/drawing/2014/main" id="{3278CEE2-1EDF-4DA4-8E3F-5FA091A6856B}"/>
              </a:ext>
            </a:extLst>
          </p:cNvPr>
          <p:cNvSpPr txBox="1"/>
          <p:nvPr/>
        </p:nvSpPr>
        <p:spPr>
          <a:xfrm>
            <a:off x="9929718" y="5396878"/>
            <a:ext cx="2225433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/>
              <a:t>classes = 3</a:t>
            </a:r>
          </a:p>
          <a:p>
            <a:r>
              <a:rPr lang="fr-FR" sz="1100" dirty="0"/>
              <a:t>train = ENSTA/train.txt</a:t>
            </a:r>
          </a:p>
          <a:p>
            <a:r>
              <a:rPr lang="fr-FR" sz="1100" dirty="0"/>
              <a:t>valid = ENSTA/test.txt</a:t>
            </a:r>
          </a:p>
          <a:p>
            <a:r>
              <a:rPr lang="fr-FR" sz="1100" dirty="0"/>
              <a:t>names = ENSTA/voc.names</a:t>
            </a:r>
          </a:p>
          <a:p>
            <a:endParaRPr lang="fr-FR" sz="1100" dirty="0"/>
          </a:p>
        </p:txBody>
      </p:sp>
      <p:sp>
        <p:nvSpPr>
          <p:cNvPr id="98" name="ZoneTexte 97">
            <a:extLst>
              <a:ext uri="{FF2B5EF4-FFF2-40B4-BE49-F238E27FC236}">
                <a16:creationId xmlns:a16="http://schemas.microsoft.com/office/drawing/2014/main" id="{770A981D-FCE0-4431-83FD-D0912AE22068}"/>
              </a:ext>
            </a:extLst>
          </p:cNvPr>
          <p:cNvSpPr txBox="1"/>
          <p:nvPr/>
        </p:nvSpPr>
        <p:spPr>
          <a:xfrm>
            <a:off x="6702045" y="2800588"/>
            <a:ext cx="9971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dirty="0"/>
              <a:t>0 </a:t>
            </a:r>
            <a:r>
              <a:rPr lang="fr-FR" sz="900" dirty="0" err="1"/>
              <a:t>uuv</a:t>
            </a:r>
            <a:endParaRPr lang="fr-FR" sz="900" dirty="0"/>
          </a:p>
          <a:p>
            <a:r>
              <a:rPr lang="fr-FR" sz="900" dirty="0"/>
              <a:t>1 </a:t>
            </a:r>
            <a:r>
              <a:rPr lang="fr-FR" sz="900" dirty="0" err="1"/>
              <a:t>dart</a:t>
            </a:r>
            <a:endParaRPr lang="fr-FR" sz="900" dirty="0"/>
          </a:p>
          <a:p>
            <a:r>
              <a:rPr lang="fr-FR" sz="900" dirty="0"/>
              <a:t>2 </a:t>
            </a:r>
            <a:r>
              <a:rPr lang="fr-FR" sz="900" dirty="0" err="1"/>
              <a:t>nao</a:t>
            </a:r>
            <a:endParaRPr lang="fr-FR" sz="900" dirty="0"/>
          </a:p>
          <a:p>
            <a:pPr algn="ctr"/>
            <a:endParaRPr lang="fr-FR" sz="900" dirty="0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58C50F18-44D5-4502-8F95-C0F8DEC808F4}"/>
              </a:ext>
            </a:extLst>
          </p:cNvPr>
          <p:cNvSpPr/>
          <p:nvPr/>
        </p:nvSpPr>
        <p:spPr>
          <a:xfrm>
            <a:off x="6717194" y="2810854"/>
            <a:ext cx="728633" cy="507831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0" name="ZoneTexte 99">
            <a:extLst>
              <a:ext uri="{FF2B5EF4-FFF2-40B4-BE49-F238E27FC236}">
                <a16:creationId xmlns:a16="http://schemas.microsoft.com/office/drawing/2014/main" id="{3D7DCE2C-5438-4418-A6BE-C48C1E9A4AE3}"/>
              </a:ext>
            </a:extLst>
          </p:cNvPr>
          <p:cNvSpPr txBox="1"/>
          <p:nvPr/>
        </p:nvSpPr>
        <p:spPr>
          <a:xfrm>
            <a:off x="6586987" y="2515015"/>
            <a:ext cx="9703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b="1" u="sng" dirty="0"/>
              <a:t>voc.names</a:t>
            </a:r>
          </a:p>
        </p:txBody>
      </p:sp>
      <p:cxnSp>
        <p:nvCxnSpPr>
          <p:cNvPr id="101" name="Connecteur droit avec flèche 100">
            <a:extLst>
              <a:ext uri="{FF2B5EF4-FFF2-40B4-BE49-F238E27FC236}">
                <a16:creationId xmlns:a16="http://schemas.microsoft.com/office/drawing/2014/main" id="{030FDC4B-0E1E-4C4A-9382-61B5D5B9A85B}"/>
              </a:ext>
            </a:extLst>
          </p:cNvPr>
          <p:cNvCxnSpPr>
            <a:cxnSpLocks/>
          </p:cNvCxnSpPr>
          <p:nvPr/>
        </p:nvCxnSpPr>
        <p:spPr>
          <a:xfrm flipV="1">
            <a:off x="7126366" y="3339964"/>
            <a:ext cx="0" cy="481536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Rectangle 102">
            <a:extLst>
              <a:ext uri="{FF2B5EF4-FFF2-40B4-BE49-F238E27FC236}">
                <a16:creationId xmlns:a16="http://schemas.microsoft.com/office/drawing/2014/main" id="{C8BF21B1-A345-433C-A791-FDFAE475F6F1}"/>
              </a:ext>
            </a:extLst>
          </p:cNvPr>
          <p:cNvSpPr/>
          <p:nvPr/>
        </p:nvSpPr>
        <p:spPr>
          <a:xfrm>
            <a:off x="9945582" y="5393728"/>
            <a:ext cx="1675301" cy="820948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07" name="Connecteur : en angle 106">
            <a:extLst>
              <a:ext uri="{FF2B5EF4-FFF2-40B4-BE49-F238E27FC236}">
                <a16:creationId xmlns:a16="http://schemas.microsoft.com/office/drawing/2014/main" id="{5249DBD0-08CB-4A0E-88E8-00FBDFF6CAEA}"/>
              </a:ext>
            </a:extLst>
          </p:cNvPr>
          <p:cNvCxnSpPr>
            <a:cxnSpLocks/>
            <a:endCxn id="97" idx="1"/>
          </p:cNvCxnSpPr>
          <p:nvPr/>
        </p:nvCxnSpPr>
        <p:spPr>
          <a:xfrm rot="16200000" flipH="1">
            <a:off x="8582963" y="4519483"/>
            <a:ext cx="1500336" cy="1193173"/>
          </a:xfrm>
          <a:prstGeom prst="bentConnector2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ZoneTexte 108">
            <a:extLst>
              <a:ext uri="{FF2B5EF4-FFF2-40B4-BE49-F238E27FC236}">
                <a16:creationId xmlns:a16="http://schemas.microsoft.com/office/drawing/2014/main" id="{3AD638ED-077B-4381-A1FE-30D4DA368D52}"/>
              </a:ext>
            </a:extLst>
          </p:cNvPr>
          <p:cNvSpPr txBox="1"/>
          <p:nvPr/>
        </p:nvSpPr>
        <p:spPr>
          <a:xfrm>
            <a:off x="9845267" y="6191753"/>
            <a:ext cx="8424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b="1" u="sng" dirty="0" err="1"/>
              <a:t>voc.data</a:t>
            </a:r>
            <a:endParaRPr lang="fr-FR" sz="1200" b="1" u="sng" dirty="0"/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3A1064E9-4401-4FD2-AF4E-5E7A1A820A18}"/>
              </a:ext>
            </a:extLst>
          </p:cNvPr>
          <p:cNvSpPr/>
          <p:nvPr/>
        </p:nvSpPr>
        <p:spPr>
          <a:xfrm>
            <a:off x="721101" y="2153046"/>
            <a:ext cx="1626343" cy="1463918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BF738184-60C4-4EF6-AD64-F7E1E3830A00}"/>
              </a:ext>
            </a:extLst>
          </p:cNvPr>
          <p:cNvSpPr txBox="1"/>
          <p:nvPr/>
        </p:nvSpPr>
        <p:spPr>
          <a:xfrm>
            <a:off x="1149264" y="2111246"/>
            <a:ext cx="74732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800" dirty="0">
                <a:solidFill>
                  <a:srgbClr val="C00000"/>
                </a:solidFill>
              </a:rPr>
              <a:t>+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2148C895-756D-4B12-9EC6-64BA34D1435D}"/>
              </a:ext>
            </a:extLst>
          </p:cNvPr>
          <p:cNvSpPr txBox="1"/>
          <p:nvPr/>
        </p:nvSpPr>
        <p:spPr>
          <a:xfrm>
            <a:off x="2393959" y="4492315"/>
            <a:ext cx="35377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C00000"/>
                </a:solidFill>
              </a:rPr>
              <a:t>PASCAL VOC en XML</a:t>
            </a:r>
          </a:p>
          <a:p>
            <a:endParaRPr lang="fr-FR" dirty="0">
              <a:solidFill>
                <a:srgbClr val="C00000"/>
              </a:solidFill>
            </a:endParaRPr>
          </a:p>
          <a:p>
            <a:r>
              <a:rPr lang="fr-FR" dirty="0">
                <a:solidFill>
                  <a:srgbClr val="C00000"/>
                </a:solidFill>
              </a:rPr>
              <a:t>Format YOLO en TXT</a:t>
            </a:r>
          </a:p>
          <a:p>
            <a:r>
              <a:rPr lang="fr-FR" dirty="0">
                <a:solidFill>
                  <a:srgbClr val="C00000"/>
                </a:solidFill>
              </a:rPr>
              <a:t> </a:t>
            </a:r>
          </a:p>
        </p:txBody>
      </p:sp>
      <p:pic>
        <p:nvPicPr>
          <p:cNvPr id="31" name="Image 30">
            <a:extLst>
              <a:ext uri="{FF2B5EF4-FFF2-40B4-BE49-F238E27FC236}">
                <a16:creationId xmlns:a16="http://schemas.microsoft.com/office/drawing/2014/main" id="{1C73A973-7727-45EB-930B-CC680D30C471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8992" y="4760724"/>
            <a:ext cx="349135" cy="349135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3103237F-B887-4E92-A1AA-0360D21CB230}"/>
              </a:ext>
            </a:extLst>
          </p:cNvPr>
          <p:cNvSpPr/>
          <p:nvPr/>
        </p:nvSpPr>
        <p:spPr>
          <a:xfrm>
            <a:off x="2452614" y="4574852"/>
            <a:ext cx="1993844" cy="750636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3" name="Accolade fermante 72">
            <a:extLst>
              <a:ext uri="{FF2B5EF4-FFF2-40B4-BE49-F238E27FC236}">
                <a16:creationId xmlns:a16="http://schemas.microsoft.com/office/drawing/2014/main" id="{70E1DEAE-12C8-4CF0-85AB-DF94AA471328}"/>
              </a:ext>
            </a:extLst>
          </p:cNvPr>
          <p:cNvSpPr/>
          <p:nvPr/>
        </p:nvSpPr>
        <p:spPr>
          <a:xfrm rot="5400000">
            <a:off x="6896506" y="1836748"/>
            <a:ext cx="307879" cy="9140873"/>
          </a:xfrm>
          <a:prstGeom prst="rightBrace">
            <a:avLst>
              <a:gd name="adj1" fmla="val 8332"/>
              <a:gd name="adj2" fmla="val 45011"/>
            </a:avLst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18E42CF9-F8F7-4A37-8C50-1B9DA72915E3}"/>
              </a:ext>
            </a:extLst>
          </p:cNvPr>
          <p:cNvSpPr txBox="1"/>
          <p:nvPr/>
        </p:nvSpPr>
        <p:spPr>
          <a:xfrm>
            <a:off x="6442832" y="6554631"/>
            <a:ext cx="2107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C00000"/>
                </a:solidFill>
              </a:rPr>
              <a:t>JUPYTER NOTEBOOK</a:t>
            </a:r>
          </a:p>
        </p:txBody>
      </p:sp>
      <p:pic>
        <p:nvPicPr>
          <p:cNvPr id="42" name="Image 41" descr="Une image contenant sushi, signe&#10;&#10;Description générée automatiquement">
            <a:extLst>
              <a:ext uri="{FF2B5EF4-FFF2-40B4-BE49-F238E27FC236}">
                <a16:creationId xmlns:a16="http://schemas.microsoft.com/office/drawing/2014/main" id="{77146AF7-320F-45C8-97BF-C88666CB4181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3292" y="6426839"/>
            <a:ext cx="364031" cy="421972"/>
          </a:xfrm>
          <a:prstGeom prst="rect">
            <a:avLst/>
          </a:prstGeom>
        </p:spPr>
      </p:pic>
      <p:grpSp>
        <p:nvGrpSpPr>
          <p:cNvPr id="78" name="Groupe 77">
            <a:extLst>
              <a:ext uri="{FF2B5EF4-FFF2-40B4-BE49-F238E27FC236}">
                <a16:creationId xmlns:a16="http://schemas.microsoft.com/office/drawing/2014/main" id="{8BC00E57-967F-4BA3-AF3C-23D13FCE9E7A}"/>
              </a:ext>
            </a:extLst>
          </p:cNvPr>
          <p:cNvGrpSpPr/>
          <p:nvPr/>
        </p:nvGrpSpPr>
        <p:grpSpPr>
          <a:xfrm>
            <a:off x="3750188" y="3832189"/>
            <a:ext cx="3255481" cy="489021"/>
            <a:chOff x="5931856" y="3809316"/>
            <a:chExt cx="2277769" cy="489021"/>
          </a:xfrm>
        </p:grpSpPr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0652D88F-BD7C-4318-8C1E-3761A22A505B}"/>
                </a:ext>
              </a:extLst>
            </p:cNvPr>
            <p:cNvSpPr/>
            <p:nvPr/>
          </p:nvSpPr>
          <p:spPr>
            <a:xfrm>
              <a:off x="6450470" y="3809316"/>
              <a:ext cx="1240540" cy="489021"/>
            </a:xfrm>
            <a:prstGeom prst="rect">
              <a:avLst/>
            </a:prstGeom>
            <a:solidFill>
              <a:srgbClr val="76B900">
                <a:alpha val="47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1" name="ZoneTexte 80">
              <a:extLst>
                <a:ext uri="{FF2B5EF4-FFF2-40B4-BE49-F238E27FC236}">
                  <a16:creationId xmlns:a16="http://schemas.microsoft.com/office/drawing/2014/main" id="{541574C3-66FE-47D8-88C4-FCA7709480CB}"/>
                </a:ext>
              </a:extLst>
            </p:cNvPr>
            <p:cNvSpPr txBox="1"/>
            <p:nvPr/>
          </p:nvSpPr>
          <p:spPr>
            <a:xfrm>
              <a:off x="5931856" y="3888105"/>
              <a:ext cx="227776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dirty="0"/>
                <a:t>Data Augmentation</a:t>
              </a:r>
              <a:endParaRPr lang="fr-FR" sz="1200" dirty="0"/>
            </a:p>
          </p:txBody>
        </p:sp>
      </p:grpSp>
      <p:pic>
        <p:nvPicPr>
          <p:cNvPr id="52" name="Image 51" descr="Une image contenant horloge&#10;&#10;Description générée automatiquement">
            <a:hlinkClick r:id="rId15"/>
            <a:extLst>
              <a:ext uri="{FF2B5EF4-FFF2-40B4-BE49-F238E27FC236}">
                <a16:creationId xmlns:a16="http://schemas.microsoft.com/office/drawing/2014/main" id="{A243D456-3366-4330-B8E3-0C9A1654617E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1447" y="2212077"/>
            <a:ext cx="693672" cy="854373"/>
          </a:xfrm>
          <a:prstGeom prst="rect">
            <a:avLst/>
          </a:prstGeom>
        </p:spPr>
      </p:pic>
      <p:pic>
        <p:nvPicPr>
          <p:cNvPr id="82" name="Image 81" descr="Une image contenant dessin&#10;&#10;Description générée automatiquement">
            <a:extLst>
              <a:ext uri="{FF2B5EF4-FFF2-40B4-BE49-F238E27FC236}">
                <a16:creationId xmlns:a16="http://schemas.microsoft.com/office/drawing/2014/main" id="{B6CAEC8E-9AB0-46F4-8749-AC22432DC531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9520" y="4625875"/>
            <a:ext cx="560514" cy="560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930196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Blank">
  <a:themeElements>
    <a:clrScheme name="Custom 2">
      <a:dk1>
        <a:srgbClr val="000000"/>
      </a:dk1>
      <a:lt1>
        <a:srgbClr val="FFFFFF"/>
      </a:lt1>
      <a:dk2>
        <a:srgbClr val="263238"/>
      </a:dk2>
      <a:lt2>
        <a:srgbClr val="ECEFF1"/>
      </a:lt2>
      <a:accent1>
        <a:srgbClr val="37474F"/>
      </a:accent1>
      <a:accent2>
        <a:srgbClr val="455A64"/>
      </a:accent2>
      <a:accent3>
        <a:srgbClr val="546E7A"/>
      </a:accent3>
      <a:accent4>
        <a:srgbClr val="607D8B"/>
      </a:accent4>
      <a:accent5>
        <a:srgbClr val="78909C"/>
      </a:accent5>
      <a:accent6>
        <a:srgbClr val="00E676"/>
      </a:accent6>
      <a:hlink>
        <a:srgbClr val="546E7A"/>
      </a:hlink>
      <a:folHlink>
        <a:srgbClr val="37474F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>
          <a:noFill/>
        </a:ln>
        <a:effectLst>
          <a:outerShdw blurRad="50800" dist="25400" dir="5400000" algn="t" rotWithShape="0">
            <a:prstClr val="black">
              <a:alpha val="30000"/>
            </a:prstClr>
          </a:outerShdw>
          <a:softEdge rad="0"/>
        </a:effectLst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Basic with Circle">
  <a:themeElements>
    <a:clrScheme name="Custom 2">
      <a:dk1>
        <a:srgbClr val="000000"/>
      </a:dk1>
      <a:lt1>
        <a:srgbClr val="FFFFFF"/>
      </a:lt1>
      <a:dk2>
        <a:srgbClr val="263238"/>
      </a:dk2>
      <a:lt2>
        <a:srgbClr val="ECEFF1"/>
      </a:lt2>
      <a:accent1>
        <a:srgbClr val="37474F"/>
      </a:accent1>
      <a:accent2>
        <a:srgbClr val="455A64"/>
      </a:accent2>
      <a:accent3>
        <a:srgbClr val="546E7A"/>
      </a:accent3>
      <a:accent4>
        <a:srgbClr val="607D8B"/>
      </a:accent4>
      <a:accent5>
        <a:srgbClr val="78909C"/>
      </a:accent5>
      <a:accent6>
        <a:srgbClr val="00E676"/>
      </a:accent6>
      <a:hlink>
        <a:srgbClr val="546E7A"/>
      </a:hlink>
      <a:folHlink>
        <a:srgbClr val="37474F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Headerline">
  <a:themeElements>
    <a:clrScheme name="Custom 2">
      <a:dk1>
        <a:srgbClr val="000000"/>
      </a:dk1>
      <a:lt1>
        <a:srgbClr val="FFFFFF"/>
      </a:lt1>
      <a:dk2>
        <a:srgbClr val="263238"/>
      </a:dk2>
      <a:lt2>
        <a:srgbClr val="ECEFF1"/>
      </a:lt2>
      <a:accent1>
        <a:srgbClr val="37474F"/>
      </a:accent1>
      <a:accent2>
        <a:srgbClr val="455A64"/>
      </a:accent2>
      <a:accent3>
        <a:srgbClr val="546E7A"/>
      </a:accent3>
      <a:accent4>
        <a:srgbClr val="607D8B"/>
      </a:accent4>
      <a:accent5>
        <a:srgbClr val="78909C"/>
      </a:accent5>
      <a:accent6>
        <a:srgbClr val="00E676"/>
      </a:accent6>
      <a:hlink>
        <a:srgbClr val="546E7A"/>
      </a:hlink>
      <a:folHlink>
        <a:srgbClr val="37474F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>
          <a:noFill/>
        </a:ln>
        <a:effectLst>
          <a:outerShdw blurRad="50800" dist="25400" dir="5400000" algn="t" rotWithShape="0">
            <a:prstClr val="black">
              <a:alpha val="30000"/>
            </a:prstClr>
          </a:outerShdw>
          <a:softEdge rad="0"/>
        </a:effectLst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45412</TotalTime>
  <Words>553</Words>
  <Application>Microsoft Office PowerPoint</Application>
  <PresentationFormat>Grand écran</PresentationFormat>
  <Paragraphs>208</Paragraphs>
  <Slides>20</Slides>
  <Notes>20</Notes>
  <HiddenSlides>0</HiddenSlides>
  <MMClips>1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3</vt:i4>
      </vt:variant>
      <vt:variant>
        <vt:lpstr>Titres des diapositives</vt:lpstr>
      </vt:variant>
      <vt:variant>
        <vt:i4>20</vt:i4>
      </vt:variant>
    </vt:vector>
  </HeadingPairs>
  <TitlesOfParts>
    <vt:vector size="29" baseType="lpstr">
      <vt:lpstr>Arial</vt:lpstr>
      <vt:lpstr>Calibri</vt:lpstr>
      <vt:lpstr>Noto Sans</vt:lpstr>
      <vt:lpstr>Roboto Light</vt:lpstr>
      <vt:lpstr>Roboto Medium</vt:lpstr>
      <vt:lpstr>Roboto Thin</vt:lpstr>
      <vt:lpstr>Blank</vt:lpstr>
      <vt:lpstr>Basic with Circle</vt:lpstr>
      <vt:lpstr>Headerline</vt:lpstr>
      <vt:lpstr>Présentation PowerPoint</vt:lpstr>
      <vt:lpstr>CONTEXTE</vt:lpstr>
      <vt:lpstr>AVANCEMENT</vt:lpstr>
      <vt:lpstr>SOMMAIRE</vt:lpstr>
      <vt:lpstr>Présentation PowerPoint</vt:lpstr>
      <vt:lpstr>COMMENT FONCTIONNE YOLO?</vt:lpstr>
      <vt:lpstr>COMMENT FONCTIONNE YOLO?</vt:lpstr>
      <vt:lpstr>Présentation PowerPoint</vt:lpstr>
      <vt:lpstr>MODIFICATION DE L’ARCHITECTURE DE LA CREATION DE LA BASE DE DONNEES</vt:lpstr>
      <vt:lpstr>Présentation PowerPoint</vt:lpstr>
      <vt:lpstr>OPTIMISATION DES HYPERPARAMETRES</vt:lpstr>
      <vt:lpstr>Présentation PowerPoint</vt:lpstr>
      <vt:lpstr>DEMONSTRATION</vt:lpstr>
      <vt:lpstr>Présentation PowerPoint</vt:lpstr>
      <vt:lpstr>SYNTHESE GLOBALE</vt:lpstr>
      <vt:lpstr>SYNTHESE GLOBALE</vt:lpstr>
      <vt:lpstr>SYNTHESE GLOBALE</vt:lpstr>
      <vt:lpstr>Présentation PowerPoint</vt:lpstr>
      <vt:lpstr>PERSPECTIVES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Ergün Kayis</dc:creator>
  <cp:lastModifiedBy>User</cp:lastModifiedBy>
  <cp:revision>743</cp:revision>
  <dcterms:created xsi:type="dcterms:W3CDTF">2015-05-30T00:46:15Z</dcterms:created>
  <dcterms:modified xsi:type="dcterms:W3CDTF">2020-02-26T14:26:22Z</dcterms:modified>
</cp:coreProperties>
</file>